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57" r:id="rId2"/>
    <p:sldId id="258" r:id="rId3"/>
    <p:sldId id="356" r:id="rId4"/>
    <p:sldId id="576" r:id="rId5"/>
    <p:sldId id="620" r:id="rId6"/>
    <p:sldId id="333" r:id="rId7"/>
    <p:sldId id="550" r:id="rId8"/>
    <p:sldId id="552" r:id="rId9"/>
    <p:sldId id="621" r:id="rId10"/>
    <p:sldId id="622" r:id="rId11"/>
    <p:sldId id="623" r:id="rId12"/>
    <p:sldId id="599" r:id="rId13"/>
    <p:sldId id="600" r:id="rId14"/>
    <p:sldId id="624" r:id="rId15"/>
    <p:sldId id="625" r:id="rId16"/>
    <p:sldId id="627" r:id="rId17"/>
    <p:sldId id="646" r:id="rId18"/>
    <p:sldId id="629" r:id="rId19"/>
    <p:sldId id="630" r:id="rId20"/>
    <p:sldId id="631" r:id="rId21"/>
    <p:sldId id="632" r:id="rId22"/>
    <p:sldId id="633" r:id="rId23"/>
    <p:sldId id="634" r:id="rId24"/>
    <p:sldId id="635" r:id="rId25"/>
    <p:sldId id="636" r:id="rId26"/>
    <p:sldId id="637" r:id="rId27"/>
    <p:sldId id="638" r:id="rId28"/>
    <p:sldId id="639" r:id="rId29"/>
    <p:sldId id="619" r:id="rId30"/>
    <p:sldId id="647" r:id="rId31"/>
    <p:sldId id="641" r:id="rId32"/>
    <p:sldId id="642" r:id="rId33"/>
    <p:sldId id="644" r:id="rId34"/>
    <p:sldId id="643" r:id="rId35"/>
    <p:sldId id="64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Yelverton" initials="ey" lastIdx="3" clrIdx="0"/>
  <p:cmAuthor id="1" name="Douglas Martin" initials="DM"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8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8" autoAdjust="0"/>
    <p:restoredTop sz="87628" autoAdjust="0"/>
  </p:normalViewPr>
  <p:slideViewPr>
    <p:cSldViewPr snapToGrid="0">
      <p:cViewPr varScale="1">
        <p:scale>
          <a:sx n="88" d="100"/>
          <a:sy n="88" d="100"/>
        </p:scale>
        <p:origin x="57" y="138"/>
      </p:cViewPr>
      <p:guideLst>
        <p:guide orient="horz" pos="2160"/>
        <p:guide pos="3864"/>
      </p:guideLst>
    </p:cSldViewPr>
  </p:slideViewPr>
  <p:outlineViewPr>
    <p:cViewPr>
      <p:scale>
        <a:sx n="33" d="100"/>
        <a:sy n="33" d="100"/>
      </p:scale>
      <p:origin x="0" y="-33600"/>
    </p:cViewPr>
  </p:outlineViewPr>
  <p:notesTextViewPr>
    <p:cViewPr>
      <p:scale>
        <a:sx n="1" d="1"/>
        <a:sy n="1" d="1"/>
      </p:scale>
      <p:origin x="0" y="0"/>
    </p:cViewPr>
  </p:notesTextViewPr>
  <p:sorterViewPr>
    <p:cViewPr>
      <p:scale>
        <a:sx n="100" d="100"/>
        <a:sy n="100" d="100"/>
      </p:scale>
      <p:origin x="0" y="-14682"/>
    </p:cViewPr>
  </p:sorterViewPr>
  <p:notesViewPr>
    <p:cSldViewPr snapToGrid="0" showGuides="1">
      <p:cViewPr>
        <p:scale>
          <a:sx n="160" d="100"/>
          <a:sy n="160" d="100"/>
        </p:scale>
        <p:origin x="-1400" y="24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71DE0-34EC-42D4-AC9B-B66632A7AF55}" type="doc">
      <dgm:prSet loTypeId="urn:microsoft.com/office/officeart/2005/8/layout/default#3" loCatId="list" qsTypeId="urn:microsoft.com/office/officeart/2005/8/quickstyle/simple1#5" qsCatId="simple" csTypeId="urn:microsoft.com/office/officeart/2005/8/colors/colorful2" csCatId="colorful" phldr="1"/>
      <dgm:spPr/>
      <dgm:t>
        <a:bodyPr/>
        <a:lstStyle/>
        <a:p>
          <a:endParaRPr lang="en-US"/>
        </a:p>
      </dgm:t>
    </dgm:pt>
    <dgm:pt modelId="{E82A2B82-C079-49AB-A369-EE45739DF7D9}">
      <dgm:prSet/>
      <dgm:spPr/>
      <dgm:t>
        <a:bodyPr/>
        <a:lstStyle/>
        <a:p>
          <a:pPr rtl="0"/>
          <a:r>
            <a:rPr lang="en-US" b="1" dirty="0">
              <a:solidFill>
                <a:schemeClr val="tx1"/>
              </a:solidFill>
            </a:rPr>
            <a:t>Product line pricing</a:t>
          </a:r>
        </a:p>
      </dgm:t>
    </dgm:pt>
    <dgm:pt modelId="{0ACBC9B6-5F86-4EDD-86F2-ED0341EAE3AA}" type="parTrans" cxnId="{72E0CDC7-9074-4F19-995A-1082F0E25F7B}">
      <dgm:prSet/>
      <dgm:spPr/>
      <dgm:t>
        <a:bodyPr/>
        <a:lstStyle/>
        <a:p>
          <a:endParaRPr lang="en-US" b="1">
            <a:solidFill>
              <a:schemeClr val="tx1"/>
            </a:solidFill>
          </a:endParaRPr>
        </a:p>
      </dgm:t>
    </dgm:pt>
    <dgm:pt modelId="{CD85E8D3-DCA7-410D-B758-E65580E5131B}" type="sibTrans" cxnId="{72E0CDC7-9074-4F19-995A-1082F0E25F7B}">
      <dgm:prSet/>
      <dgm:spPr/>
      <dgm:t>
        <a:bodyPr/>
        <a:lstStyle/>
        <a:p>
          <a:endParaRPr lang="en-US" b="1">
            <a:solidFill>
              <a:schemeClr val="tx1"/>
            </a:solidFill>
          </a:endParaRPr>
        </a:p>
      </dgm:t>
    </dgm:pt>
    <dgm:pt modelId="{156E0629-0FEC-41AC-8E40-6C8175D312B3}">
      <dgm:prSet/>
      <dgm:spPr/>
      <dgm:t>
        <a:bodyPr/>
        <a:lstStyle/>
        <a:p>
          <a:pPr rtl="0"/>
          <a:r>
            <a:rPr lang="en-US" b="1" dirty="0">
              <a:solidFill>
                <a:schemeClr val="tx1"/>
              </a:solidFill>
            </a:rPr>
            <a:t>Optional product pricing</a:t>
          </a:r>
        </a:p>
      </dgm:t>
    </dgm:pt>
    <dgm:pt modelId="{D49C7E4D-AE8D-4851-B8FA-393C4A2EA3DC}" type="parTrans" cxnId="{96CF6DE3-3C7E-417A-9A2B-1C343AEE2FA6}">
      <dgm:prSet/>
      <dgm:spPr/>
      <dgm:t>
        <a:bodyPr/>
        <a:lstStyle/>
        <a:p>
          <a:endParaRPr lang="en-US" b="1">
            <a:solidFill>
              <a:schemeClr val="tx1"/>
            </a:solidFill>
          </a:endParaRPr>
        </a:p>
      </dgm:t>
    </dgm:pt>
    <dgm:pt modelId="{123DA7B4-FA38-4334-A820-2866A05F35C7}" type="sibTrans" cxnId="{96CF6DE3-3C7E-417A-9A2B-1C343AEE2FA6}">
      <dgm:prSet/>
      <dgm:spPr/>
      <dgm:t>
        <a:bodyPr/>
        <a:lstStyle/>
        <a:p>
          <a:endParaRPr lang="en-US" b="1">
            <a:solidFill>
              <a:schemeClr val="tx1"/>
            </a:solidFill>
          </a:endParaRPr>
        </a:p>
      </dgm:t>
    </dgm:pt>
    <dgm:pt modelId="{D0D99A3D-9542-4EBA-B15B-D543FD995EB3}">
      <dgm:prSet/>
      <dgm:spPr/>
      <dgm:t>
        <a:bodyPr/>
        <a:lstStyle/>
        <a:p>
          <a:pPr rtl="0"/>
          <a:r>
            <a:rPr lang="en-US" b="1" dirty="0">
              <a:solidFill>
                <a:schemeClr val="tx1"/>
              </a:solidFill>
            </a:rPr>
            <a:t>Captive product pricing</a:t>
          </a:r>
        </a:p>
      </dgm:t>
    </dgm:pt>
    <dgm:pt modelId="{7F878F12-A112-48C2-9443-BF42FD8242E6}" type="parTrans" cxnId="{C3FE27F1-8794-494B-8C6F-240F91EDDE20}">
      <dgm:prSet/>
      <dgm:spPr/>
      <dgm:t>
        <a:bodyPr/>
        <a:lstStyle/>
        <a:p>
          <a:endParaRPr lang="en-US" b="1">
            <a:solidFill>
              <a:schemeClr val="tx1"/>
            </a:solidFill>
          </a:endParaRPr>
        </a:p>
      </dgm:t>
    </dgm:pt>
    <dgm:pt modelId="{35B7FC83-6136-4707-AAC7-80A2A989894F}" type="sibTrans" cxnId="{C3FE27F1-8794-494B-8C6F-240F91EDDE20}">
      <dgm:prSet/>
      <dgm:spPr/>
      <dgm:t>
        <a:bodyPr/>
        <a:lstStyle/>
        <a:p>
          <a:endParaRPr lang="en-US" b="1">
            <a:solidFill>
              <a:schemeClr val="tx1"/>
            </a:solidFill>
          </a:endParaRPr>
        </a:p>
      </dgm:t>
    </dgm:pt>
    <dgm:pt modelId="{C92B4E72-3FAF-4C45-8495-C4A618F4EC3D}">
      <dgm:prSet/>
      <dgm:spPr/>
      <dgm:t>
        <a:bodyPr/>
        <a:lstStyle/>
        <a:p>
          <a:pPr rtl="0"/>
          <a:r>
            <a:rPr lang="en-US" b="1" dirty="0">
              <a:solidFill>
                <a:schemeClr val="tx1"/>
              </a:solidFill>
            </a:rPr>
            <a:t>By-product pricing</a:t>
          </a:r>
        </a:p>
      </dgm:t>
    </dgm:pt>
    <dgm:pt modelId="{9643B15F-909D-4610-9239-960B7F5FFF45}" type="parTrans" cxnId="{992719A8-A061-4994-A2BF-5C9841D9419A}">
      <dgm:prSet/>
      <dgm:spPr/>
      <dgm:t>
        <a:bodyPr/>
        <a:lstStyle/>
        <a:p>
          <a:endParaRPr lang="en-US" b="1">
            <a:solidFill>
              <a:schemeClr val="tx1"/>
            </a:solidFill>
          </a:endParaRPr>
        </a:p>
      </dgm:t>
    </dgm:pt>
    <dgm:pt modelId="{F4B2BA87-31A6-4C52-807E-826242CB1976}" type="sibTrans" cxnId="{992719A8-A061-4994-A2BF-5C9841D9419A}">
      <dgm:prSet/>
      <dgm:spPr/>
      <dgm:t>
        <a:bodyPr/>
        <a:lstStyle/>
        <a:p>
          <a:endParaRPr lang="en-US" b="1">
            <a:solidFill>
              <a:schemeClr val="tx1"/>
            </a:solidFill>
          </a:endParaRPr>
        </a:p>
      </dgm:t>
    </dgm:pt>
    <dgm:pt modelId="{7032B9DC-5C73-447E-A20D-34D967353FB0}">
      <dgm:prSet/>
      <dgm:spPr/>
      <dgm:t>
        <a:bodyPr/>
        <a:lstStyle/>
        <a:p>
          <a:pPr rtl="0"/>
          <a:r>
            <a:rPr lang="en-US" b="1" dirty="0">
              <a:solidFill>
                <a:schemeClr val="tx1"/>
              </a:solidFill>
            </a:rPr>
            <a:t>Product bundle pricing</a:t>
          </a:r>
        </a:p>
      </dgm:t>
    </dgm:pt>
    <dgm:pt modelId="{AD14C660-58DD-4D5F-9846-51E538E56D00}" type="parTrans" cxnId="{7E571D3A-FAA9-4B74-A651-B651E1771064}">
      <dgm:prSet/>
      <dgm:spPr/>
      <dgm:t>
        <a:bodyPr/>
        <a:lstStyle/>
        <a:p>
          <a:endParaRPr lang="en-US" b="1">
            <a:solidFill>
              <a:schemeClr val="tx1"/>
            </a:solidFill>
          </a:endParaRPr>
        </a:p>
      </dgm:t>
    </dgm:pt>
    <dgm:pt modelId="{CEEDBBAE-D117-40D7-A7A7-621FBA0B9A80}" type="sibTrans" cxnId="{7E571D3A-FAA9-4B74-A651-B651E1771064}">
      <dgm:prSet/>
      <dgm:spPr/>
      <dgm:t>
        <a:bodyPr/>
        <a:lstStyle/>
        <a:p>
          <a:endParaRPr lang="en-US" b="1">
            <a:solidFill>
              <a:schemeClr val="tx1"/>
            </a:solidFill>
          </a:endParaRPr>
        </a:p>
      </dgm:t>
    </dgm:pt>
    <dgm:pt modelId="{74053AFE-9CAE-45CA-AA9B-4BAF98E7238A}" type="pres">
      <dgm:prSet presAssocID="{05371DE0-34EC-42D4-AC9B-B66632A7AF55}" presName="diagram" presStyleCnt="0">
        <dgm:presLayoutVars>
          <dgm:dir/>
          <dgm:resizeHandles val="exact"/>
        </dgm:presLayoutVars>
      </dgm:prSet>
      <dgm:spPr/>
      <dgm:t>
        <a:bodyPr/>
        <a:lstStyle/>
        <a:p>
          <a:endParaRPr lang="en-US"/>
        </a:p>
      </dgm:t>
    </dgm:pt>
    <dgm:pt modelId="{88F1BC43-E2C2-41F5-8A04-8F155ABB78EA}" type="pres">
      <dgm:prSet presAssocID="{E82A2B82-C079-49AB-A369-EE45739DF7D9}" presName="node" presStyleLbl="node1" presStyleIdx="0" presStyleCnt="5">
        <dgm:presLayoutVars>
          <dgm:bulletEnabled val="1"/>
        </dgm:presLayoutVars>
      </dgm:prSet>
      <dgm:spPr/>
      <dgm:t>
        <a:bodyPr/>
        <a:lstStyle/>
        <a:p>
          <a:endParaRPr lang="en-US"/>
        </a:p>
      </dgm:t>
    </dgm:pt>
    <dgm:pt modelId="{6C57BBD1-771D-48B2-AE6F-FD8A0F8F0322}" type="pres">
      <dgm:prSet presAssocID="{CD85E8D3-DCA7-410D-B758-E65580E5131B}" presName="sibTrans" presStyleCnt="0"/>
      <dgm:spPr/>
    </dgm:pt>
    <dgm:pt modelId="{839FD2AA-CEEF-40A5-8046-FCD6066BF506}" type="pres">
      <dgm:prSet presAssocID="{156E0629-0FEC-41AC-8E40-6C8175D312B3}" presName="node" presStyleLbl="node1" presStyleIdx="1" presStyleCnt="5">
        <dgm:presLayoutVars>
          <dgm:bulletEnabled val="1"/>
        </dgm:presLayoutVars>
      </dgm:prSet>
      <dgm:spPr/>
      <dgm:t>
        <a:bodyPr/>
        <a:lstStyle/>
        <a:p>
          <a:endParaRPr lang="en-US"/>
        </a:p>
      </dgm:t>
    </dgm:pt>
    <dgm:pt modelId="{B2F827CF-7FE2-47DA-AA3B-49D7F1126137}" type="pres">
      <dgm:prSet presAssocID="{123DA7B4-FA38-4334-A820-2866A05F35C7}" presName="sibTrans" presStyleCnt="0"/>
      <dgm:spPr/>
    </dgm:pt>
    <dgm:pt modelId="{878ACB6C-1438-453B-A80D-2E3CA7C15FA6}" type="pres">
      <dgm:prSet presAssocID="{D0D99A3D-9542-4EBA-B15B-D543FD995EB3}" presName="node" presStyleLbl="node1" presStyleIdx="2" presStyleCnt="5">
        <dgm:presLayoutVars>
          <dgm:bulletEnabled val="1"/>
        </dgm:presLayoutVars>
      </dgm:prSet>
      <dgm:spPr/>
      <dgm:t>
        <a:bodyPr/>
        <a:lstStyle/>
        <a:p>
          <a:endParaRPr lang="en-US"/>
        </a:p>
      </dgm:t>
    </dgm:pt>
    <dgm:pt modelId="{B6A4EAA1-B9B6-4EC4-9D13-0DA8087EE003}" type="pres">
      <dgm:prSet presAssocID="{35B7FC83-6136-4707-AAC7-80A2A989894F}" presName="sibTrans" presStyleCnt="0"/>
      <dgm:spPr/>
    </dgm:pt>
    <dgm:pt modelId="{27B884BD-467D-4155-BA44-C7FC088B268F}" type="pres">
      <dgm:prSet presAssocID="{C92B4E72-3FAF-4C45-8495-C4A618F4EC3D}" presName="node" presStyleLbl="node1" presStyleIdx="3" presStyleCnt="5">
        <dgm:presLayoutVars>
          <dgm:bulletEnabled val="1"/>
        </dgm:presLayoutVars>
      </dgm:prSet>
      <dgm:spPr/>
      <dgm:t>
        <a:bodyPr/>
        <a:lstStyle/>
        <a:p>
          <a:endParaRPr lang="en-US"/>
        </a:p>
      </dgm:t>
    </dgm:pt>
    <dgm:pt modelId="{A52AAD4A-9C59-4C0A-92AE-42EC756374B2}" type="pres">
      <dgm:prSet presAssocID="{F4B2BA87-31A6-4C52-807E-826242CB1976}" presName="sibTrans" presStyleCnt="0"/>
      <dgm:spPr/>
    </dgm:pt>
    <dgm:pt modelId="{DD39166E-813B-4E8A-A1CC-5B72CA95288C}" type="pres">
      <dgm:prSet presAssocID="{7032B9DC-5C73-447E-A20D-34D967353FB0}" presName="node" presStyleLbl="node1" presStyleIdx="4" presStyleCnt="5">
        <dgm:presLayoutVars>
          <dgm:bulletEnabled val="1"/>
        </dgm:presLayoutVars>
      </dgm:prSet>
      <dgm:spPr/>
      <dgm:t>
        <a:bodyPr/>
        <a:lstStyle/>
        <a:p>
          <a:endParaRPr lang="en-US"/>
        </a:p>
      </dgm:t>
    </dgm:pt>
  </dgm:ptLst>
  <dgm:cxnLst>
    <dgm:cxn modelId="{C3FE27F1-8794-494B-8C6F-240F91EDDE20}" srcId="{05371DE0-34EC-42D4-AC9B-B66632A7AF55}" destId="{D0D99A3D-9542-4EBA-B15B-D543FD995EB3}" srcOrd="2" destOrd="0" parTransId="{7F878F12-A112-48C2-9443-BF42FD8242E6}" sibTransId="{35B7FC83-6136-4707-AAC7-80A2A989894F}"/>
    <dgm:cxn modelId="{EF3FB2B1-9B4B-8B44-863B-606C50FBB2CF}" type="presOf" srcId="{E82A2B82-C079-49AB-A369-EE45739DF7D9}" destId="{88F1BC43-E2C2-41F5-8A04-8F155ABB78EA}" srcOrd="0" destOrd="0" presId="urn:microsoft.com/office/officeart/2005/8/layout/default#3"/>
    <dgm:cxn modelId="{E129EF6E-7C98-9243-AD66-443A1F1192C1}" type="presOf" srcId="{D0D99A3D-9542-4EBA-B15B-D543FD995EB3}" destId="{878ACB6C-1438-453B-A80D-2E3CA7C15FA6}" srcOrd="0" destOrd="0" presId="urn:microsoft.com/office/officeart/2005/8/layout/default#3"/>
    <dgm:cxn modelId="{232F1749-030B-AB44-B496-74E5D7CD199C}" type="presOf" srcId="{156E0629-0FEC-41AC-8E40-6C8175D312B3}" destId="{839FD2AA-CEEF-40A5-8046-FCD6066BF506}" srcOrd="0" destOrd="0" presId="urn:microsoft.com/office/officeart/2005/8/layout/default#3"/>
    <dgm:cxn modelId="{0E6B3AD2-DE51-1848-9E60-676700596E58}" type="presOf" srcId="{05371DE0-34EC-42D4-AC9B-B66632A7AF55}" destId="{74053AFE-9CAE-45CA-AA9B-4BAF98E7238A}" srcOrd="0" destOrd="0" presId="urn:microsoft.com/office/officeart/2005/8/layout/default#3"/>
    <dgm:cxn modelId="{96CF6DE3-3C7E-417A-9A2B-1C343AEE2FA6}" srcId="{05371DE0-34EC-42D4-AC9B-B66632A7AF55}" destId="{156E0629-0FEC-41AC-8E40-6C8175D312B3}" srcOrd="1" destOrd="0" parTransId="{D49C7E4D-AE8D-4851-B8FA-393C4A2EA3DC}" sibTransId="{123DA7B4-FA38-4334-A820-2866A05F35C7}"/>
    <dgm:cxn modelId="{7E571D3A-FAA9-4B74-A651-B651E1771064}" srcId="{05371DE0-34EC-42D4-AC9B-B66632A7AF55}" destId="{7032B9DC-5C73-447E-A20D-34D967353FB0}" srcOrd="4" destOrd="0" parTransId="{AD14C660-58DD-4D5F-9846-51E538E56D00}" sibTransId="{CEEDBBAE-D117-40D7-A7A7-621FBA0B9A80}"/>
    <dgm:cxn modelId="{72E0CDC7-9074-4F19-995A-1082F0E25F7B}" srcId="{05371DE0-34EC-42D4-AC9B-B66632A7AF55}" destId="{E82A2B82-C079-49AB-A369-EE45739DF7D9}" srcOrd="0" destOrd="0" parTransId="{0ACBC9B6-5F86-4EDD-86F2-ED0341EAE3AA}" sibTransId="{CD85E8D3-DCA7-410D-B758-E65580E5131B}"/>
    <dgm:cxn modelId="{3A5E58A6-3898-1348-AA2F-FCFE6F3CCA79}" type="presOf" srcId="{C92B4E72-3FAF-4C45-8495-C4A618F4EC3D}" destId="{27B884BD-467D-4155-BA44-C7FC088B268F}" srcOrd="0" destOrd="0" presId="urn:microsoft.com/office/officeart/2005/8/layout/default#3"/>
    <dgm:cxn modelId="{DC66DA95-D35F-EB43-AE5C-77F21CAF4ED7}" type="presOf" srcId="{7032B9DC-5C73-447E-A20D-34D967353FB0}" destId="{DD39166E-813B-4E8A-A1CC-5B72CA95288C}" srcOrd="0" destOrd="0" presId="urn:microsoft.com/office/officeart/2005/8/layout/default#3"/>
    <dgm:cxn modelId="{992719A8-A061-4994-A2BF-5C9841D9419A}" srcId="{05371DE0-34EC-42D4-AC9B-B66632A7AF55}" destId="{C92B4E72-3FAF-4C45-8495-C4A618F4EC3D}" srcOrd="3" destOrd="0" parTransId="{9643B15F-909D-4610-9239-960B7F5FFF45}" sibTransId="{F4B2BA87-31A6-4C52-807E-826242CB1976}"/>
    <dgm:cxn modelId="{FE62BA9B-DC88-B44E-8D66-DECCDA9025A9}" type="presParOf" srcId="{74053AFE-9CAE-45CA-AA9B-4BAF98E7238A}" destId="{88F1BC43-E2C2-41F5-8A04-8F155ABB78EA}" srcOrd="0" destOrd="0" presId="urn:microsoft.com/office/officeart/2005/8/layout/default#3"/>
    <dgm:cxn modelId="{9B9EF614-003C-CF4B-88F7-F6308A819E35}" type="presParOf" srcId="{74053AFE-9CAE-45CA-AA9B-4BAF98E7238A}" destId="{6C57BBD1-771D-48B2-AE6F-FD8A0F8F0322}" srcOrd="1" destOrd="0" presId="urn:microsoft.com/office/officeart/2005/8/layout/default#3"/>
    <dgm:cxn modelId="{ED5BE88E-768B-844E-B7D5-1C49A3C58763}" type="presParOf" srcId="{74053AFE-9CAE-45CA-AA9B-4BAF98E7238A}" destId="{839FD2AA-CEEF-40A5-8046-FCD6066BF506}" srcOrd="2" destOrd="0" presId="urn:microsoft.com/office/officeart/2005/8/layout/default#3"/>
    <dgm:cxn modelId="{17728FB3-11EE-E84C-926C-EFA0E6C46ABD}" type="presParOf" srcId="{74053AFE-9CAE-45CA-AA9B-4BAF98E7238A}" destId="{B2F827CF-7FE2-47DA-AA3B-49D7F1126137}" srcOrd="3" destOrd="0" presId="urn:microsoft.com/office/officeart/2005/8/layout/default#3"/>
    <dgm:cxn modelId="{3FB719B8-D27C-DC41-82F1-1C07F743C96E}" type="presParOf" srcId="{74053AFE-9CAE-45CA-AA9B-4BAF98E7238A}" destId="{878ACB6C-1438-453B-A80D-2E3CA7C15FA6}" srcOrd="4" destOrd="0" presId="urn:microsoft.com/office/officeart/2005/8/layout/default#3"/>
    <dgm:cxn modelId="{1BB344D1-0532-4F4A-838A-279EA6E333D6}" type="presParOf" srcId="{74053AFE-9CAE-45CA-AA9B-4BAF98E7238A}" destId="{B6A4EAA1-B9B6-4EC4-9D13-0DA8087EE003}" srcOrd="5" destOrd="0" presId="urn:microsoft.com/office/officeart/2005/8/layout/default#3"/>
    <dgm:cxn modelId="{F11DD9EB-27FB-7A49-BC21-5D5B568DA4FF}" type="presParOf" srcId="{74053AFE-9CAE-45CA-AA9B-4BAF98E7238A}" destId="{27B884BD-467D-4155-BA44-C7FC088B268F}" srcOrd="6" destOrd="0" presId="urn:microsoft.com/office/officeart/2005/8/layout/default#3"/>
    <dgm:cxn modelId="{9781D9E8-2387-C146-9F74-3DD235AF10AB}" type="presParOf" srcId="{74053AFE-9CAE-45CA-AA9B-4BAF98E7238A}" destId="{A52AAD4A-9C59-4C0A-92AE-42EC756374B2}" srcOrd="7" destOrd="0" presId="urn:microsoft.com/office/officeart/2005/8/layout/default#3"/>
    <dgm:cxn modelId="{C39A0D1C-F19B-9D47-9E9F-949057AC868B}" type="presParOf" srcId="{74053AFE-9CAE-45CA-AA9B-4BAF98E7238A}" destId="{DD39166E-813B-4E8A-A1CC-5B72CA95288C}" srcOrd="8" destOrd="0" presId="urn:microsoft.com/office/officeart/2005/8/layout/defaul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6D47C0-1E11-431A-948C-CCCE22E6D27C}" type="doc">
      <dgm:prSet loTypeId="urn:microsoft.com/office/officeart/2005/8/layout/hList1" loCatId="list" qsTypeId="urn:microsoft.com/office/officeart/2005/8/quickstyle/simple1#8" qsCatId="simple" csTypeId="urn:microsoft.com/office/officeart/2005/8/colors/colorful2" csCatId="colorful" phldr="1"/>
      <dgm:spPr/>
      <dgm:t>
        <a:bodyPr/>
        <a:lstStyle/>
        <a:p>
          <a:endParaRPr lang="en-US"/>
        </a:p>
      </dgm:t>
    </dgm:pt>
    <dgm:pt modelId="{79956BEE-26FA-4D14-9C0E-DE6AE7A9149C}">
      <dgm:prSet custT="1"/>
      <dgm:spPr/>
      <dgm:t>
        <a:bodyPr/>
        <a:lstStyle/>
        <a:p>
          <a:pPr rtl="0"/>
          <a:r>
            <a:rPr lang="en-US" sz="3200" b="0" dirty="0">
              <a:solidFill>
                <a:schemeClr val="tx1"/>
              </a:solidFill>
            </a:rPr>
            <a:t>Price</a:t>
          </a:r>
          <a:r>
            <a:rPr lang="en-US" sz="3600" b="0" dirty="0">
              <a:solidFill>
                <a:schemeClr val="tx1"/>
              </a:solidFill>
            </a:rPr>
            <a:t> </a:t>
          </a:r>
          <a:r>
            <a:rPr lang="en-US" sz="3200" b="0" dirty="0">
              <a:solidFill>
                <a:schemeClr val="tx1"/>
              </a:solidFill>
            </a:rPr>
            <a:t>increases</a:t>
          </a:r>
          <a:endParaRPr lang="en-US" sz="3200" dirty="0">
            <a:solidFill>
              <a:schemeClr val="tx1"/>
            </a:solidFill>
          </a:endParaRPr>
        </a:p>
      </dgm:t>
    </dgm:pt>
    <dgm:pt modelId="{E596C965-1310-411F-80A4-3920DAD1F933}" type="parTrans" cxnId="{2298895A-78C8-42AC-AA75-3DA4C9C18467}">
      <dgm:prSet/>
      <dgm:spPr/>
      <dgm:t>
        <a:bodyPr/>
        <a:lstStyle/>
        <a:p>
          <a:endParaRPr lang="en-US"/>
        </a:p>
      </dgm:t>
    </dgm:pt>
    <dgm:pt modelId="{CD1BD7EF-0B4E-48E9-A7BA-3ADB5FE305E6}" type="sibTrans" cxnId="{2298895A-78C8-42AC-AA75-3DA4C9C18467}">
      <dgm:prSet/>
      <dgm:spPr/>
      <dgm:t>
        <a:bodyPr/>
        <a:lstStyle/>
        <a:p>
          <a:endParaRPr lang="en-US"/>
        </a:p>
      </dgm:t>
    </dgm:pt>
    <dgm:pt modelId="{783E7743-8A95-4709-A759-319E1C91AEE8}">
      <dgm:prSet/>
      <dgm:spPr/>
      <dgm:t>
        <a:bodyPr/>
        <a:lstStyle/>
        <a:p>
          <a:pPr rtl="0"/>
          <a:r>
            <a:rPr lang="en-US" b="0" dirty="0">
              <a:solidFill>
                <a:schemeClr val="tx1"/>
              </a:solidFill>
            </a:rPr>
            <a:t>Product is “hot</a:t>
          </a:r>
          <a:r>
            <a:rPr lang="en-US" b="0" dirty="0"/>
            <a:t>”</a:t>
          </a:r>
          <a:endParaRPr lang="en-US" dirty="0"/>
        </a:p>
      </dgm:t>
    </dgm:pt>
    <dgm:pt modelId="{F39B38A1-3BC3-4B81-BEB8-B20EB5B3A8B8}" type="parTrans" cxnId="{BEDEAECF-CA71-4862-AF4F-DD9CEB1B3F01}">
      <dgm:prSet/>
      <dgm:spPr/>
      <dgm:t>
        <a:bodyPr/>
        <a:lstStyle/>
        <a:p>
          <a:endParaRPr lang="en-US"/>
        </a:p>
      </dgm:t>
    </dgm:pt>
    <dgm:pt modelId="{F9A4C0C0-17F9-4066-BD54-C291E06D2167}" type="sibTrans" cxnId="{BEDEAECF-CA71-4862-AF4F-DD9CEB1B3F01}">
      <dgm:prSet/>
      <dgm:spPr/>
      <dgm:t>
        <a:bodyPr/>
        <a:lstStyle/>
        <a:p>
          <a:endParaRPr lang="en-US"/>
        </a:p>
      </dgm:t>
    </dgm:pt>
    <dgm:pt modelId="{777F739B-C407-4250-8A1B-4890E09B5830}">
      <dgm:prSet/>
      <dgm:spPr/>
      <dgm:t>
        <a:bodyPr/>
        <a:lstStyle/>
        <a:p>
          <a:pPr rtl="0"/>
          <a:r>
            <a:rPr lang="en-US" b="0" dirty="0"/>
            <a:t>Company greed</a:t>
          </a:r>
          <a:endParaRPr lang="en-US" dirty="0"/>
        </a:p>
      </dgm:t>
    </dgm:pt>
    <dgm:pt modelId="{4E415A2D-A741-428F-BF8D-A0F4772BA148}" type="parTrans" cxnId="{849294B0-AAAA-428A-82A8-9D2F430315F6}">
      <dgm:prSet/>
      <dgm:spPr/>
      <dgm:t>
        <a:bodyPr/>
        <a:lstStyle/>
        <a:p>
          <a:endParaRPr lang="en-US"/>
        </a:p>
      </dgm:t>
    </dgm:pt>
    <dgm:pt modelId="{EEAC1650-659D-4CCE-A190-6FA7B46C16D2}" type="sibTrans" cxnId="{849294B0-AAAA-428A-82A8-9D2F430315F6}">
      <dgm:prSet/>
      <dgm:spPr/>
      <dgm:t>
        <a:bodyPr/>
        <a:lstStyle/>
        <a:p>
          <a:endParaRPr lang="en-US"/>
        </a:p>
      </dgm:t>
    </dgm:pt>
    <dgm:pt modelId="{E17AA45F-5008-4B7F-93CC-E5FB3385686B}">
      <dgm:prSet custT="1"/>
      <dgm:spPr/>
      <dgm:t>
        <a:bodyPr/>
        <a:lstStyle/>
        <a:p>
          <a:pPr rtl="0"/>
          <a:r>
            <a:rPr lang="en-US" sz="3200" b="0" dirty="0">
              <a:solidFill>
                <a:schemeClr val="tx1"/>
              </a:solidFill>
            </a:rPr>
            <a:t>Price cuts</a:t>
          </a:r>
          <a:endParaRPr lang="en-US" sz="3200" dirty="0">
            <a:solidFill>
              <a:schemeClr val="tx1"/>
            </a:solidFill>
          </a:endParaRPr>
        </a:p>
      </dgm:t>
    </dgm:pt>
    <dgm:pt modelId="{C8F571B3-81E8-4C78-8EB2-B546CD5CAEF8}" type="parTrans" cxnId="{2565E208-D795-4055-8300-83EA461EC615}">
      <dgm:prSet/>
      <dgm:spPr/>
      <dgm:t>
        <a:bodyPr/>
        <a:lstStyle/>
        <a:p>
          <a:endParaRPr lang="en-US"/>
        </a:p>
      </dgm:t>
    </dgm:pt>
    <dgm:pt modelId="{334555A1-4E3B-411E-B648-D2B5E1F59743}" type="sibTrans" cxnId="{2565E208-D795-4055-8300-83EA461EC615}">
      <dgm:prSet/>
      <dgm:spPr/>
      <dgm:t>
        <a:bodyPr/>
        <a:lstStyle/>
        <a:p>
          <a:endParaRPr lang="en-US"/>
        </a:p>
      </dgm:t>
    </dgm:pt>
    <dgm:pt modelId="{CCA1382E-DEF3-4B85-A24A-77146561033B}">
      <dgm:prSet/>
      <dgm:spPr/>
      <dgm:t>
        <a:bodyPr/>
        <a:lstStyle/>
        <a:p>
          <a:pPr rtl="0"/>
          <a:r>
            <a:rPr lang="en-US" b="0" dirty="0"/>
            <a:t>New models will be available</a:t>
          </a:r>
          <a:endParaRPr lang="en-US" dirty="0"/>
        </a:p>
      </dgm:t>
    </dgm:pt>
    <dgm:pt modelId="{FD86D8B9-DB36-42B2-9D66-486D87E57FA8}" type="parTrans" cxnId="{4E0DAD12-77AB-4BC6-92D6-DC99154964CF}">
      <dgm:prSet/>
      <dgm:spPr/>
      <dgm:t>
        <a:bodyPr/>
        <a:lstStyle/>
        <a:p>
          <a:endParaRPr lang="en-US"/>
        </a:p>
      </dgm:t>
    </dgm:pt>
    <dgm:pt modelId="{B56D4FDF-ED78-4369-88E4-1AA7BFAE31D6}" type="sibTrans" cxnId="{4E0DAD12-77AB-4BC6-92D6-DC99154964CF}">
      <dgm:prSet/>
      <dgm:spPr/>
      <dgm:t>
        <a:bodyPr/>
        <a:lstStyle/>
        <a:p>
          <a:endParaRPr lang="en-US"/>
        </a:p>
      </dgm:t>
    </dgm:pt>
    <dgm:pt modelId="{59D38884-A846-49C3-9804-D6F8D64D2FFA}">
      <dgm:prSet/>
      <dgm:spPr/>
      <dgm:t>
        <a:bodyPr/>
        <a:lstStyle/>
        <a:p>
          <a:pPr rtl="0"/>
          <a:r>
            <a:rPr lang="en-US" b="0" dirty="0"/>
            <a:t>Models are not selling well</a:t>
          </a:r>
          <a:endParaRPr lang="en-US" dirty="0"/>
        </a:p>
      </dgm:t>
    </dgm:pt>
    <dgm:pt modelId="{EAFECFAF-ED76-4139-8DB3-BD0E2F975FB9}" type="parTrans" cxnId="{82081454-C7BB-4239-9594-3A32D47083FF}">
      <dgm:prSet/>
      <dgm:spPr/>
      <dgm:t>
        <a:bodyPr/>
        <a:lstStyle/>
        <a:p>
          <a:endParaRPr lang="en-US"/>
        </a:p>
      </dgm:t>
    </dgm:pt>
    <dgm:pt modelId="{71684DC3-9EFD-4586-9FEE-D852DDBFE2D5}" type="sibTrans" cxnId="{82081454-C7BB-4239-9594-3A32D47083FF}">
      <dgm:prSet/>
      <dgm:spPr/>
      <dgm:t>
        <a:bodyPr/>
        <a:lstStyle/>
        <a:p>
          <a:endParaRPr lang="en-US"/>
        </a:p>
      </dgm:t>
    </dgm:pt>
    <dgm:pt modelId="{C2F8B1AC-03A4-4213-B973-7550A2F9A387}">
      <dgm:prSet/>
      <dgm:spPr/>
      <dgm:t>
        <a:bodyPr/>
        <a:lstStyle/>
        <a:p>
          <a:pPr rtl="0"/>
          <a:r>
            <a:rPr lang="en-US" b="0" dirty="0"/>
            <a:t>Quality issues</a:t>
          </a:r>
          <a:endParaRPr lang="en-US" dirty="0"/>
        </a:p>
      </dgm:t>
    </dgm:pt>
    <dgm:pt modelId="{1B489CB9-343F-49B3-B198-C0AEDFA81510}" type="parTrans" cxnId="{1AA9B55C-28DE-4D1F-A208-36C95953D95B}">
      <dgm:prSet/>
      <dgm:spPr/>
      <dgm:t>
        <a:bodyPr/>
        <a:lstStyle/>
        <a:p>
          <a:endParaRPr lang="en-US"/>
        </a:p>
      </dgm:t>
    </dgm:pt>
    <dgm:pt modelId="{92C3A347-EEA7-410F-8644-C892684E0CA0}" type="sibTrans" cxnId="{1AA9B55C-28DE-4D1F-A208-36C95953D95B}">
      <dgm:prSet/>
      <dgm:spPr/>
      <dgm:t>
        <a:bodyPr/>
        <a:lstStyle/>
        <a:p>
          <a:endParaRPr lang="en-US"/>
        </a:p>
      </dgm:t>
    </dgm:pt>
    <dgm:pt modelId="{1916E64F-6684-42DC-8169-99143C3881CC}">
      <dgm:prSet/>
      <dgm:spPr/>
      <dgm:t>
        <a:bodyPr/>
        <a:lstStyle/>
        <a:p>
          <a:pPr rtl="0"/>
          <a:endParaRPr lang="en-US" dirty="0"/>
        </a:p>
      </dgm:t>
    </dgm:pt>
    <dgm:pt modelId="{B4C31857-7CB2-4927-88C3-ACE6584CF2E3}" type="parTrans" cxnId="{14589369-3D2E-48F8-897C-B14CC4E173B9}">
      <dgm:prSet/>
      <dgm:spPr/>
      <dgm:t>
        <a:bodyPr/>
        <a:lstStyle/>
        <a:p>
          <a:endParaRPr lang="en-US"/>
        </a:p>
      </dgm:t>
    </dgm:pt>
    <dgm:pt modelId="{512B3FAF-95BD-4511-A421-E1639BABEA13}" type="sibTrans" cxnId="{14589369-3D2E-48F8-897C-B14CC4E173B9}">
      <dgm:prSet/>
      <dgm:spPr/>
      <dgm:t>
        <a:bodyPr/>
        <a:lstStyle/>
        <a:p>
          <a:endParaRPr lang="en-US"/>
        </a:p>
      </dgm:t>
    </dgm:pt>
    <dgm:pt modelId="{F5FEF366-B865-4EED-8FE7-DF4ED66E5BD1}">
      <dgm:prSet/>
      <dgm:spPr/>
      <dgm:t>
        <a:bodyPr/>
        <a:lstStyle/>
        <a:p>
          <a:pPr rtl="0"/>
          <a:endParaRPr lang="en-US" dirty="0"/>
        </a:p>
      </dgm:t>
    </dgm:pt>
    <dgm:pt modelId="{17930838-D2A4-4235-B148-89190A201A7B}" type="parTrans" cxnId="{91F6F6AB-2EBF-4098-A38B-F16AAA4A25A2}">
      <dgm:prSet/>
      <dgm:spPr/>
      <dgm:t>
        <a:bodyPr/>
        <a:lstStyle/>
        <a:p>
          <a:endParaRPr lang="en-US"/>
        </a:p>
      </dgm:t>
    </dgm:pt>
    <dgm:pt modelId="{0D365728-27A9-4507-A770-AE57CFB944B8}" type="sibTrans" cxnId="{91F6F6AB-2EBF-4098-A38B-F16AAA4A25A2}">
      <dgm:prSet/>
      <dgm:spPr/>
      <dgm:t>
        <a:bodyPr/>
        <a:lstStyle/>
        <a:p>
          <a:endParaRPr lang="en-US"/>
        </a:p>
      </dgm:t>
    </dgm:pt>
    <dgm:pt modelId="{6C393964-CBF5-4828-8FAA-029BB17D1305}">
      <dgm:prSet/>
      <dgm:spPr/>
      <dgm:t>
        <a:bodyPr/>
        <a:lstStyle/>
        <a:p>
          <a:pPr rtl="0"/>
          <a:endParaRPr lang="en-US" dirty="0"/>
        </a:p>
      </dgm:t>
    </dgm:pt>
    <dgm:pt modelId="{8097A2D3-E2CD-4954-A302-4654F05703AF}" type="parTrans" cxnId="{E5AC1D82-8BBB-424A-A323-FB7C08058663}">
      <dgm:prSet/>
      <dgm:spPr/>
      <dgm:t>
        <a:bodyPr/>
        <a:lstStyle/>
        <a:p>
          <a:endParaRPr lang="en-US"/>
        </a:p>
      </dgm:t>
    </dgm:pt>
    <dgm:pt modelId="{288AE012-ACE9-4E64-8CFD-7B34E464800A}" type="sibTrans" cxnId="{E5AC1D82-8BBB-424A-A323-FB7C08058663}">
      <dgm:prSet/>
      <dgm:spPr/>
      <dgm:t>
        <a:bodyPr/>
        <a:lstStyle/>
        <a:p>
          <a:endParaRPr lang="en-US"/>
        </a:p>
      </dgm:t>
    </dgm:pt>
    <dgm:pt modelId="{7AD51708-5FE6-4F9C-8FEE-9942F3F6F605}">
      <dgm:prSet/>
      <dgm:spPr/>
      <dgm:t>
        <a:bodyPr/>
        <a:lstStyle/>
        <a:p>
          <a:pPr rtl="0"/>
          <a:endParaRPr lang="en-US" dirty="0"/>
        </a:p>
      </dgm:t>
    </dgm:pt>
    <dgm:pt modelId="{F2051DDA-32EA-4FB1-B102-2A829E24CEE8}" type="parTrans" cxnId="{5BA082EE-502F-4582-B595-27FE1E87DE36}">
      <dgm:prSet/>
      <dgm:spPr/>
      <dgm:t>
        <a:bodyPr/>
        <a:lstStyle/>
        <a:p>
          <a:endParaRPr lang="en-US"/>
        </a:p>
      </dgm:t>
    </dgm:pt>
    <dgm:pt modelId="{0CDF6072-0CA6-4C2D-A839-A28FCB45397E}" type="sibTrans" cxnId="{5BA082EE-502F-4582-B595-27FE1E87DE36}">
      <dgm:prSet/>
      <dgm:spPr/>
      <dgm:t>
        <a:bodyPr/>
        <a:lstStyle/>
        <a:p>
          <a:endParaRPr lang="en-US"/>
        </a:p>
      </dgm:t>
    </dgm:pt>
    <dgm:pt modelId="{37870CA7-8601-4DDF-AD41-A411D62E109E}">
      <dgm:prSet/>
      <dgm:spPr/>
      <dgm:t>
        <a:bodyPr/>
        <a:lstStyle/>
        <a:p>
          <a:pPr rtl="0"/>
          <a:endParaRPr lang="en-US" dirty="0"/>
        </a:p>
      </dgm:t>
    </dgm:pt>
    <dgm:pt modelId="{ABE505A0-DB4F-456B-AB46-2D066E55336E}" type="parTrans" cxnId="{20501EBE-30BD-47B2-91E0-FA6E8F6833C4}">
      <dgm:prSet/>
      <dgm:spPr/>
      <dgm:t>
        <a:bodyPr/>
        <a:lstStyle/>
        <a:p>
          <a:endParaRPr lang="en-US"/>
        </a:p>
      </dgm:t>
    </dgm:pt>
    <dgm:pt modelId="{99F1B9B1-3AAC-4F2A-840E-CEC51E8CE485}" type="sibTrans" cxnId="{20501EBE-30BD-47B2-91E0-FA6E8F6833C4}">
      <dgm:prSet/>
      <dgm:spPr/>
      <dgm:t>
        <a:bodyPr/>
        <a:lstStyle/>
        <a:p>
          <a:endParaRPr lang="en-US"/>
        </a:p>
      </dgm:t>
    </dgm:pt>
    <dgm:pt modelId="{4FB5C215-8743-495D-89AC-33BDF56469F7}" type="pres">
      <dgm:prSet presAssocID="{E56D47C0-1E11-431A-948C-CCCE22E6D27C}" presName="Name0" presStyleCnt="0">
        <dgm:presLayoutVars>
          <dgm:dir/>
          <dgm:animLvl val="lvl"/>
          <dgm:resizeHandles val="exact"/>
        </dgm:presLayoutVars>
      </dgm:prSet>
      <dgm:spPr/>
      <dgm:t>
        <a:bodyPr/>
        <a:lstStyle/>
        <a:p>
          <a:endParaRPr lang="en-US"/>
        </a:p>
      </dgm:t>
    </dgm:pt>
    <dgm:pt modelId="{559188B8-7006-4597-9DAC-A9036AAD5937}" type="pres">
      <dgm:prSet presAssocID="{79956BEE-26FA-4D14-9C0E-DE6AE7A9149C}" presName="composite" presStyleCnt="0"/>
      <dgm:spPr/>
    </dgm:pt>
    <dgm:pt modelId="{FB250375-4900-4B7A-A38F-4424E9A27EE3}" type="pres">
      <dgm:prSet presAssocID="{79956BEE-26FA-4D14-9C0E-DE6AE7A9149C}" presName="parTx" presStyleLbl="alignNode1" presStyleIdx="0" presStyleCnt="2" custScaleY="125366">
        <dgm:presLayoutVars>
          <dgm:chMax val="0"/>
          <dgm:chPref val="0"/>
          <dgm:bulletEnabled val="1"/>
        </dgm:presLayoutVars>
      </dgm:prSet>
      <dgm:spPr/>
      <dgm:t>
        <a:bodyPr/>
        <a:lstStyle/>
        <a:p>
          <a:endParaRPr lang="en-US"/>
        </a:p>
      </dgm:t>
    </dgm:pt>
    <dgm:pt modelId="{C3B25597-D665-43A7-9AB3-F12D6ABE6E8F}" type="pres">
      <dgm:prSet presAssocID="{79956BEE-26FA-4D14-9C0E-DE6AE7A9149C}" presName="desTx" presStyleLbl="alignAccFollowNode1" presStyleIdx="0" presStyleCnt="2" custScaleY="94812">
        <dgm:presLayoutVars>
          <dgm:bulletEnabled val="1"/>
        </dgm:presLayoutVars>
      </dgm:prSet>
      <dgm:spPr/>
      <dgm:t>
        <a:bodyPr/>
        <a:lstStyle/>
        <a:p>
          <a:endParaRPr lang="en-US"/>
        </a:p>
      </dgm:t>
    </dgm:pt>
    <dgm:pt modelId="{4EB6B2BD-363A-444A-9B30-6A29C30D7E36}" type="pres">
      <dgm:prSet presAssocID="{CD1BD7EF-0B4E-48E9-A7BA-3ADB5FE305E6}" presName="space" presStyleCnt="0"/>
      <dgm:spPr/>
    </dgm:pt>
    <dgm:pt modelId="{61BE8317-54C4-4CD1-84C3-6A7F15895A52}" type="pres">
      <dgm:prSet presAssocID="{E17AA45F-5008-4B7F-93CC-E5FB3385686B}" presName="composite" presStyleCnt="0"/>
      <dgm:spPr/>
    </dgm:pt>
    <dgm:pt modelId="{044A2D1F-5E70-448C-80CD-D7FDB432988D}" type="pres">
      <dgm:prSet presAssocID="{E17AA45F-5008-4B7F-93CC-E5FB3385686B}" presName="parTx" presStyleLbl="alignNode1" presStyleIdx="1" presStyleCnt="2" custScaleY="130030">
        <dgm:presLayoutVars>
          <dgm:chMax val="0"/>
          <dgm:chPref val="0"/>
          <dgm:bulletEnabled val="1"/>
        </dgm:presLayoutVars>
      </dgm:prSet>
      <dgm:spPr/>
      <dgm:t>
        <a:bodyPr/>
        <a:lstStyle/>
        <a:p>
          <a:endParaRPr lang="en-US"/>
        </a:p>
      </dgm:t>
    </dgm:pt>
    <dgm:pt modelId="{B43E28F5-D7C2-43F5-98CD-D43931CBDEE5}" type="pres">
      <dgm:prSet presAssocID="{E17AA45F-5008-4B7F-93CC-E5FB3385686B}" presName="desTx" presStyleLbl="alignAccFollowNode1" presStyleIdx="1" presStyleCnt="2" custScaleY="98891">
        <dgm:presLayoutVars>
          <dgm:bulletEnabled val="1"/>
        </dgm:presLayoutVars>
      </dgm:prSet>
      <dgm:spPr/>
      <dgm:t>
        <a:bodyPr/>
        <a:lstStyle/>
        <a:p>
          <a:endParaRPr lang="en-US"/>
        </a:p>
      </dgm:t>
    </dgm:pt>
  </dgm:ptLst>
  <dgm:cxnLst>
    <dgm:cxn modelId="{D0B2736B-B1B8-8648-BA36-AB55E691E103}" type="presOf" srcId="{783E7743-8A95-4709-A759-319E1C91AEE8}" destId="{C3B25597-D665-43A7-9AB3-F12D6ABE6E8F}" srcOrd="0" destOrd="1" presId="urn:microsoft.com/office/officeart/2005/8/layout/hList1"/>
    <dgm:cxn modelId="{BEDEAECF-CA71-4862-AF4F-DD9CEB1B3F01}" srcId="{79956BEE-26FA-4D14-9C0E-DE6AE7A9149C}" destId="{783E7743-8A95-4709-A759-319E1C91AEE8}" srcOrd="1" destOrd="0" parTransId="{F39B38A1-3BC3-4B81-BEB8-B20EB5B3A8B8}" sibTransId="{F9A4C0C0-17F9-4066-BD54-C291E06D2167}"/>
    <dgm:cxn modelId="{EC9EE09E-E0DE-094D-8657-C866AA10C9FB}" type="presOf" srcId="{59D38884-A846-49C3-9804-D6F8D64D2FFA}" destId="{B43E28F5-D7C2-43F5-98CD-D43931CBDEE5}" srcOrd="0" destOrd="3" presId="urn:microsoft.com/office/officeart/2005/8/layout/hList1"/>
    <dgm:cxn modelId="{E5AC1D82-8BBB-424A-A323-FB7C08058663}" srcId="{E17AA45F-5008-4B7F-93CC-E5FB3385686B}" destId="{6C393964-CBF5-4828-8FAA-029BB17D1305}" srcOrd="2" destOrd="0" parTransId="{8097A2D3-E2CD-4954-A302-4654F05703AF}" sibTransId="{288AE012-ACE9-4E64-8CFD-7B34E464800A}"/>
    <dgm:cxn modelId="{14589369-3D2E-48F8-897C-B14CC4E173B9}" srcId="{79956BEE-26FA-4D14-9C0E-DE6AE7A9149C}" destId="{1916E64F-6684-42DC-8169-99143C3881CC}" srcOrd="2" destOrd="0" parTransId="{B4C31857-7CB2-4927-88C3-ACE6584CF2E3}" sibTransId="{512B3FAF-95BD-4511-A421-E1639BABEA13}"/>
    <dgm:cxn modelId="{4E0DAD12-77AB-4BC6-92D6-DC99154964CF}" srcId="{E17AA45F-5008-4B7F-93CC-E5FB3385686B}" destId="{CCA1382E-DEF3-4B85-A24A-77146561033B}" srcOrd="1" destOrd="0" parTransId="{FD86D8B9-DB36-42B2-9D66-486D87E57FA8}" sibTransId="{B56D4FDF-ED78-4369-88E4-1AA7BFAE31D6}"/>
    <dgm:cxn modelId="{2565E208-D795-4055-8300-83EA461EC615}" srcId="{E56D47C0-1E11-431A-948C-CCCE22E6D27C}" destId="{E17AA45F-5008-4B7F-93CC-E5FB3385686B}" srcOrd="1" destOrd="0" parTransId="{C8F571B3-81E8-4C78-8EB2-B546CD5CAEF8}" sibTransId="{334555A1-4E3B-411E-B648-D2B5E1F59743}"/>
    <dgm:cxn modelId="{849294B0-AAAA-428A-82A8-9D2F430315F6}" srcId="{79956BEE-26FA-4D14-9C0E-DE6AE7A9149C}" destId="{777F739B-C407-4250-8A1B-4890E09B5830}" srcOrd="3" destOrd="0" parTransId="{4E415A2D-A741-428F-BF8D-A0F4772BA148}" sibTransId="{EEAC1650-659D-4CCE-A190-6FA7B46C16D2}"/>
    <dgm:cxn modelId="{E56EFE3E-3178-4DFE-ACE4-C34F9E811C40}" type="presOf" srcId="{F5FEF366-B865-4EED-8FE7-DF4ED66E5BD1}" destId="{C3B25597-D665-43A7-9AB3-F12D6ABE6E8F}" srcOrd="0" destOrd="0" presId="urn:microsoft.com/office/officeart/2005/8/layout/hList1"/>
    <dgm:cxn modelId="{FCCCB61C-DD44-AE44-97A7-90C1088D7F01}" type="presOf" srcId="{E56D47C0-1E11-431A-948C-CCCE22E6D27C}" destId="{4FB5C215-8743-495D-89AC-33BDF56469F7}" srcOrd="0" destOrd="0" presId="urn:microsoft.com/office/officeart/2005/8/layout/hList1"/>
    <dgm:cxn modelId="{96F5143B-0EF5-A040-8E42-EF416F06DE69}" type="presOf" srcId="{E17AA45F-5008-4B7F-93CC-E5FB3385686B}" destId="{044A2D1F-5E70-448C-80CD-D7FDB432988D}" srcOrd="0" destOrd="0" presId="urn:microsoft.com/office/officeart/2005/8/layout/hList1"/>
    <dgm:cxn modelId="{5BA082EE-502F-4582-B595-27FE1E87DE36}" srcId="{E17AA45F-5008-4B7F-93CC-E5FB3385686B}" destId="{7AD51708-5FE6-4F9C-8FEE-9942F3F6F605}" srcOrd="4" destOrd="0" parTransId="{F2051DDA-32EA-4FB1-B102-2A829E24CEE8}" sibTransId="{0CDF6072-0CA6-4C2D-A839-A28FCB45397E}"/>
    <dgm:cxn modelId="{91F6F6AB-2EBF-4098-A38B-F16AAA4A25A2}" srcId="{79956BEE-26FA-4D14-9C0E-DE6AE7A9149C}" destId="{F5FEF366-B865-4EED-8FE7-DF4ED66E5BD1}" srcOrd="0" destOrd="0" parTransId="{17930838-D2A4-4235-B148-89190A201A7B}" sibTransId="{0D365728-27A9-4507-A770-AE57CFB944B8}"/>
    <dgm:cxn modelId="{20501EBE-30BD-47B2-91E0-FA6E8F6833C4}" srcId="{E17AA45F-5008-4B7F-93CC-E5FB3385686B}" destId="{37870CA7-8601-4DDF-AD41-A411D62E109E}" srcOrd="0" destOrd="0" parTransId="{ABE505A0-DB4F-456B-AB46-2D066E55336E}" sibTransId="{99F1B9B1-3AAC-4F2A-840E-CEC51E8CE485}"/>
    <dgm:cxn modelId="{2298895A-78C8-42AC-AA75-3DA4C9C18467}" srcId="{E56D47C0-1E11-431A-948C-CCCE22E6D27C}" destId="{79956BEE-26FA-4D14-9C0E-DE6AE7A9149C}" srcOrd="0" destOrd="0" parTransId="{E596C965-1310-411F-80A4-3920DAD1F933}" sibTransId="{CD1BD7EF-0B4E-48E9-A7BA-3ADB5FE305E6}"/>
    <dgm:cxn modelId="{82081454-C7BB-4239-9594-3A32D47083FF}" srcId="{E17AA45F-5008-4B7F-93CC-E5FB3385686B}" destId="{59D38884-A846-49C3-9804-D6F8D64D2FFA}" srcOrd="3" destOrd="0" parTransId="{EAFECFAF-ED76-4139-8DB3-BD0E2F975FB9}" sibTransId="{71684DC3-9EFD-4586-9FEE-D852DDBFE2D5}"/>
    <dgm:cxn modelId="{AE775F0D-206E-410A-A4AE-0F49A7C785C2}" type="presOf" srcId="{6C393964-CBF5-4828-8FAA-029BB17D1305}" destId="{B43E28F5-D7C2-43F5-98CD-D43931CBDEE5}" srcOrd="0" destOrd="2" presId="urn:microsoft.com/office/officeart/2005/8/layout/hList1"/>
    <dgm:cxn modelId="{1AA9B55C-28DE-4D1F-A208-36C95953D95B}" srcId="{E17AA45F-5008-4B7F-93CC-E5FB3385686B}" destId="{C2F8B1AC-03A4-4213-B973-7550A2F9A387}" srcOrd="5" destOrd="0" parTransId="{1B489CB9-343F-49B3-B198-C0AEDFA81510}" sibTransId="{92C3A347-EEA7-410F-8644-C892684E0CA0}"/>
    <dgm:cxn modelId="{0F24D656-D739-4BA7-A48D-CA151666EF6C}" type="presOf" srcId="{37870CA7-8601-4DDF-AD41-A411D62E109E}" destId="{B43E28F5-D7C2-43F5-98CD-D43931CBDEE5}" srcOrd="0" destOrd="0" presId="urn:microsoft.com/office/officeart/2005/8/layout/hList1"/>
    <dgm:cxn modelId="{60C23C90-D04D-844C-9EAE-24B265D9728F}" type="presOf" srcId="{777F739B-C407-4250-8A1B-4890E09B5830}" destId="{C3B25597-D665-43A7-9AB3-F12D6ABE6E8F}" srcOrd="0" destOrd="3" presId="urn:microsoft.com/office/officeart/2005/8/layout/hList1"/>
    <dgm:cxn modelId="{2D1E3EB8-88FC-A243-835F-7A552E0596CD}" type="presOf" srcId="{C2F8B1AC-03A4-4213-B973-7550A2F9A387}" destId="{B43E28F5-D7C2-43F5-98CD-D43931CBDEE5}" srcOrd="0" destOrd="5" presId="urn:microsoft.com/office/officeart/2005/8/layout/hList1"/>
    <dgm:cxn modelId="{F5A48F22-4595-E549-8D5A-EBB33305C4B4}" type="presOf" srcId="{79956BEE-26FA-4D14-9C0E-DE6AE7A9149C}" destId="{FB250375-4900-4B7A-A38F-4424E9A27EE3}" srcOrd="0" destOrd="0" presId="urn:microsoft.com/office/officeart/2005/8/layout/hList1"/>
    <dgm:cxn modelId="{69BBE5C7-298B-E540-837B-775666E9A752}" type="presOf" srcId="{CCA1382E-DEF3-4B85-A24A-77146561033B}" destId="{B43E28F5-D7C2-43F5-98CD-D43931CBDEE5}" srcOrd="0" destOrd="1" presId="urn:microsoft.com/office/officeart/2005/8/layout/hList1"/>
    <dgm:cxn modelId="{0AAEAD43-332E-4B8D-B894-B1AB2DA4556F}" type="presOf" srcId="{1916E64F-6684-42DC-8169-99143C3881CC}" destId="{C3B25597-D665-43A7-9AB3-F12D6ABE6E8F}" srcOrd="0" destOrd="2" presId="urn:microsoft.com/office/officeart/2005/8/layout/hList1"/>
    <dgm:cxn modelId="{857993B6-3B4B-435A-A24E-A75BFC9D6E31}" type="presOf" srcId="{7AD51708-5FE6-4F9C-8FEE-9942F3F6F605}" destId="{B43E28F5-D7C2-43F5-98CD-D43931CBDEE5}" srcOrd="0" destOrd="4" presId="urn:microsoft.com/office/officeart/2005/8/layout/hList1"/>
    <dgm:cxn modelId="{7E4BC4C7-ACCA-8C48-834C-BFC5ED69415E}" type="presParOf" srcId="{4FB5C215-8743-495D-89AC-33BDF56469F7}" destId="{559188B8-7006-4597-9DAC-A9036AAD5937}" srcOrd="0" destOrd="0" presId="urn:microsoft.com/office/officeart/2005/8/layout/hList1"/>
    <dgm:cxn modelId="{507C27D3-1056-BE48-960D-E8AE7E5902F6}" type="presParOf" srcId="{559188B8-7006-4597-9DAC-A9036AAD5937}" destId="{FB250375-4900-4B7A-A38F-4424E9A27EE3}" srcOrd="0" destOrd="0" presId="urn:microsoft.com/office/officeart/2005/8/layout/hList1"/>
    <dgm:cxn modelId="{9305E762-7927-B34B-83AA-792ED85D92DC}" type="presParOf" srcId="{559188B8-7006-4597-9DAC-A9036AAD5937}" destId="{C3B25597-D665-43A7-9AB3-F12D6ABE6E8F}" srcOrd="1" destOrd="0" presId="urn:microsoft.com/office/officeart/2005/8/layout/hList1"/>
    <dgm:cxn modelId="{B41F9230-9C01-5241-905F-6BC0F9F7244D}" type="presParOf" srcId="{4FB5C215-8743-495D-89AC-33BDF56469F7}" destId="{4EB6B2BD-363A-444A-9B30-6A29C30D7E36}" srcOrd="1" destOrd="0" presId="urn:microsoft.com/office/officeart/2005/8/layout/hList1"/>
    <dgm:cxn modelId="{500FB649-AF84-0A4B-9768-5564ED38F228}" type="presParOf" srcId="{4FB5C215-8743-495D-89AC-33BDF56469F7}" destId="{61BE8317-54C4-4CD1-84C3-6A7F15895A52}" srcOrd="2" destOrd="0" presId="urn:microsoft.com/office/officeart/2005/8/layout/hList1"/>
    <dgm:cxn modelId="{3DBCB05E-DB3F-8D43-85EF-8873831B3829}" type="presParOf" srcId="{61BE8317-54C4-4CD1-84C3-6A7F15895A52}" destId="{044A2D1F-5E70-448C-80CD-D7FDB432988D}" srcOrd="0" destOrd="0" presId="urn:microsoft.com/office/officeart/2005/8/layout/hList1"/>
    <dgm:cxn modelId="{4282EADD-1D03-B342-A778-259861A38F6E}" type="presParOf" srcId="{61BE8317-54C4-4CD1-84C3-6A7F15895A52}" destId="{B43E28F5-D7C2-43F5-98CD-D43931CBDEE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1BC43-E2C2-41F5-8A04-8F155ABB78EA}">
      <dsp:nvSpPr>
        <dsp:cNvPr id="0" name=""/>
        <dsp:cNvSpPr/>
      </dsp:nvSpPr>
      <dsp:spPr>
        <a:xfrm>
          <a:off x="0" y="540373"/>
          <a:ext cx="2582333" cy="15493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solidFill>
                <a:schemeClr val="tx1"/>
              </a:solidFill>
            </a:rPr>
            <a:t>Product line pricing</a:t>
          </a:r>
        </a:p>
      </dsp:txBody>
      <dsp:txXfrm>
        <a:off x="0" y="540373"/>
        <a:ext cx="2582333" cy="1549399"/>
      </dsp:txXfrm>
    </dsp:sp>
    <dsp:sp modelId="{839FD2AA-CEEF-40A5-8046-FCD6066BF506}">
      <dsp:nvSpPr>
        <dsp:cNvPr id="0" name=""/>
        <dsp:cNvSpPr/>
      </dsp:nvSpPr>
      <dsp:spPr>
        <a:xfrm>
          <a:off x="2840566" y="540373"/>
          <a:ext cx="2582333" cy="1549399"/>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solidFill>
                <a:schemeClr val="tx1"/>
              </a:solidFill>
            </a:rPr>
            <a:t>Optional product pricing</a:t>
          </a:r>
        </a:p>
      </dsp:txBody>
      <dsp:txXfrm>
        <a:off x="2840566" y="540373"/>
        <a:ext cx="2582333" cy="1549399"/>
      </dsp:txXfrm>
    </dsp:sp>
    <dsp:sp modelId="{878ACB6C-1438-453B-A80D-2E3CA7C15FA6}">
      <dsp:nvSpPr>
        <dsp:cNvPr id="0" name=""/>
        <dsp:cNvSpPr/>
      </dsp:nvSpPr>
      <dsp:spPr>
        <a:xfrm>
          <a:off x="5681132" y="540373"/>
          <a:ext cx="2582333" cy="1549399"/>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solidFill>
                <a:schemeClr val="tx1"/>
              </a:solidFill>
            </a:rPr>
            <a:t>Captive product pricing</a:t>
          </a:r>
        </a:p>
      </dsp:txBody>
      <dsp:txXfrm>
        <a:off x="5681132" y="540373"/>
        <a:ext cx="2582333" cy="1549399"/>
      </dsp:txXfrm>
    </dsp:sp>
    <dsp:sp modelId="{27B884BD-467D-4155-BA44-C7FC088B268F}">
      <dsp:nvSpPr>
        <dsp:cNvPr id="0" name=""/>
        <dsp:cNvSpPr/>
      </dsp:nvSpPr>
      <dsp:spPr>
        <a:xfrm>
          <a:off x="1420283" y="2348006"/>
          <a:ext cx="2582333" cy="1549399"/>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solidFill>
                <a:schemeClr val="tx1"/>
              </a:solidFill>
            </a:rPr>
            <a:t>By-product pricing</a:t>
          </a:r>
        </a:p>
      </dsp:txBody>
      <dsp:txXfrm>
        <a:off x="1420283" y="2348006"/>
        <a:ext cx="2582333" cy="1549399"/>
      </dsp:txXfrm>
    </dsp:sp>
    <dsp:sp modelId="{DD39166E-813B-4E8A-A1CC-5B72CA95288C}">
      <dsp:nvSpPr>
        <dsp:cNvPr id="0" name=""/>
        <dsp:cNvSpPr/>
      </dsp:nvSpPr>
      <dsp:spPr>
        <a:xfrm>
          <a:off x="4260849" y="2348006"/>
          <a:ext cx="2582333" cy="154939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solidFill>
                <a:schemeClr val="tx1"/>
              </a:solidFill>
            </a:rPr>
            <a:t>Product bundle pricing</a:t>
          </a:r>
        </a:p>
      </dsp:txBody>
      <dsp:txXfrm>
        <a:off x="4260849" y="2348006"/>
        <a:ext cx="2582333" cy="1549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50375-4900-4B7A-A38F-4424E9A27EE3}">
      <dsp:nvSpPr>
        <dsp:cNvPr id="0" name=""/>
        <dsp:cNvSpPr/>
      </dsp:nvSpPr>
      <dsp:spPr>
        <a:xfrm>
          <a:off x="29" y="49071"/>
          <a:ext cx="2850521" cy="86729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rtl="0">
            <a:lnSpc>
              <a:spcPct val="90000"/>
            </a:lnSpc>
            <a:spcBef>
              <a:spcPct val="0"/>
            </a:spcBef>
            <a:spcAft>
              <a:spcPct val="35000"/>
            </a:spcAft>
          </a:pPr>
          <a:r>
            <a:rPr lang="en-US" sz="3200" b="0" kern="1200" dirty="0">
              <a:solidFill>
                <a:schemeClr val="tx1"/>
              </a:solidFill>
            </a:rPr>
            <a:t>Price</a:t>
          </a:r>
          <a:r>
            <a:rPr lang="en-US" sz="3600" b="0" kern="1200" dirty="0">
              <a:solidFill>
                <a:schemeClr val="tx1"/>
              </a:solidFill>
            </a:rPr>
            <a:t> </a:t>
          </a:r>
          <a:r>
            <a:rPr lang="en-US" sz="3200" b="0" kern="1200" dirty="0">
              <a:solidFill>
                <a:schemeClr val="tx1"/>
              </a:solidFill>
            </a:rPr>
            <a:t>increases</a:t>
          </a:r>
          <a:endParaRPr lang="en-US" sz="3200" kern="1200" dirty="0">
            <a:solidFill>
              <a:schemeClr val="tx1"/>
            </a:solidFill>
          </a:endParaRPr>
        </a:p>
      </dsp:txBody>
      <dsp:txXfrm>
        <a:off x="29" y="49071"/>
        <a:ext cx="2850521" cy="867299"/>
      </dsp:txXfrm>
    </dsp:sp>
    <dsp:sp modelId="{C3B25597-D665-43A7-9AB3-F12D6ABE6E8F}">
      <dsp:nvSpPr>
        <dsp:cNvPr id="0" name=""/>
        <dsp:cNvSpPr/>
      </dsp:nvSpPr>
      <dsp:spPr>
        <a:xfrm>
          <a:off x="29" y="905327"/>
          <a:ext cx="2850521" cy="280340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endParaRPr lang="en-US" sz="2200" kern="1200" dirty="0"/>
        </a:p>
        <a:p>
          <a:pPr marL="228600" lvl="1" indent="-228600" algn="l" defTabSz="977900" rtl="0">
            <a:lnSpc>
              <a:spcPct val="90000"/>
            </a:lnSpc>
            <a:spcBef>
              <a:spcPct val="0"/>
            </a:spcBef>
            <a:spcAft>
              <a:spcPct val="15000"/>
            </a:spcAft>
            <a:buChar char="••"/>
          </a:pPr>
          <a:r>
            <a:rPr lang="en-US" sz="2200" b="0" kern="1200" dirty="0">
              <a:solidFill>
                <a:schemeClr val="tx1"/>
              </a:solidFill>
            </a:rPr>
            <a:t>Product is “hot</a:t>
          </a:r>
          <a:r>
            <a:rPr lang="en-US" sz="2200" b="0" kern="1200" dirty="0"/>
            <a:t>”</a:t>
          </a:r>
          <a:endParaRPr lang="en-US" sz="2200" kern="1200" dirty="0"/>
        </a:p>
        <a:p>
          <a:pPr marL="228600" lvl="1" indent="-228600" algn="l" defTabSz="977900" rtl="0">
            <a:lnSpc>
              <a:spcPct val="90000"/>
            </a:lnSpc>
            <a:spcBef>
              <a:spcPct val="0"/>
            </a:spcBef>
            <a:spcAft>
              <a:spcPct val="15000"/>
            </a:spcAft>
            <a:buChar char="••"/>
          </a:pPr>
          <a:endParaRPr lang="en-US" sz="2200" kern="1200" dirty="0"/>
        </a:p>
        <a:p>
          <a:pPr marL="228600" lvl="1" indent="-228600" algn="l" defTabSz="977900" rtl="0">
            <a:lnSpc>
              <a:spcPct val="90000"/>
            </a:lnSpc>
            <a:spcBef>
              <a:spcPct val="0"/>
            </a:spcBef>
            <a:spcAft>
              <a:spcPct val="15000"/>
            </a:spcAft>
            <a:buChar char="••"/>
          </a:pPr>
          <a:r>
            <a:rPr lang="en-US" sz="2200" b="0" kern="1200" dirty="0"/>
            <a:t>Company greed</a:t>
          </a:r>
          <a:endParaRPr lang="en-US" sz="2200" kern="1200" dirty="0"/>
        </a:p>
      </dsp:txBody>
      <dsp:txXfrm>
        <a:off x="29" y="905327"/>
        <a:ext cx="2850521" cy="2803408"/>
      </dsp:txXfrm>
    </dsp:sp>
    <dsp:sp modelId="{044A2D1F-5E70-448C-80CD-D7FDB432988D}">
      <dsp:nvSpPr>
        <dsp:cNvPr id="0" name=""/>
        <dsp:cNvSpPr/>
      </dsp:nvSpPr>
      <dsp:spPr>
        <a:xfrm>
          <a:off x="3249623" y="10852"/>
          <a:ext cx="2850521" cy="899565"/>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rtl="0">
            <a:lnSpc>
              <a:spcPct val="90000"/>
            </a:lnSpc>
            <a:spcBef>
              <a:spcPct val="0"/>
            </a:spcBef>
            <a:spcAft>
              <a:spcPct val="35000"/>
            </a:spcAft>
          </a:pPr>
          <a:r>
            <a:rPr lang="en-US" sz="3200" b="0" kern="1200" dirty="0">
              <a:solidFill>
                <a:schemeClr val="tx1"/>
              </a:solidFill>
            </a:rPr>
            <a:t>Price cuts</a:t>
          </a:r>
          <a:endParaRPr lang="en-US" sz="3200" kern="1200" dirty="0">
            <a:solidFill>
              <a:schemeClr val="tx1"/>
            </a:solidFill>
          </a:endParaRPr>
        </a:p>
      </dsp:txBody>
      <dsp:txXfrm>
        <a:off x="3249623" y="10852"/>
        <a:ext cx="2850521" cy="899565"/>
      </dsp:txXfrm>
    </dsp:sp>
    <dsp:sp modelId="{B43E28F5-D7C2-43F5-98CD-D43931CBDEE5}">
      <dsp:nvSpPr>
        <dsp:cNvPr id="0" name=""/>
        <dsp:cNvSpPr/>
      </dsp:nvSpPr>
      <dsp:spPr>
        <a:xfrm>
          <a:off x="3249623" y="822938"/>
          <a:ext cx="2850521" cy="292401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endParaRPr lang="en-US" sz="2200" kern="1200" dirty="0"/>
        </a:p>
        <a:p>
          <a:pPr marL="228600" lvl="1" indent="-228600" algn="l" defTabSz="977900" rtl="0">
            <a:lnSpc>
              <a:spcPct val="90000"/>
            </a:lnSpc>
            <a:spcBef>
              <a:spcPct val="0"/>
            </a:spcBef>
            <a:spcAft>
              <a:spcPct val="15000"/>
            </a:spcAft>
            <a:buChar char="••"/>
          </a:pPr>
          <a:r>
            <a:rPr lang="en-US" sz="2200" b="0" kern="1200" dirty="0"/>
            <a:t>New models will be available</a:t>
          </a:r>
          <a:endParaRPr lang="en-US" sz="2200" kern="1200" dirty="0"/>
        </a:p>
        <a:p>
          <a:pPr marL="228600" lvl="1" indent="-228600" algn="l" defTabSz="977900" rtl="0">
            <a:lnSpc>
              <a:spcPct val="90000"/>
            </a:lnSpc>
            <a:spcBef>
              <a:spcPct val="0"/>
            </a:spcBef>
            <a:spcAft>
              <a:spcPct val="15000"/>
            </a:spcAft>
            <a:buChar char="••"/>
          </a:pPr>
          <a:endParaRPr lang="en-US" sz="2200" kern="1200" dirty="0"/>
        </a:p>
        <a:p>
          <a:pPr marL="228600" lvl="1" indent="-228600" algn="l" defTabSz="977900" rtl="0">
            <a:lnSpc>
              <a:spcPct val="90000"/>
            </a:lnSpc>
            <a:spcBef>
              <a:spcPct val="0"/>
            </a:spcBef>
            <a:spcAft>
              <a:spcPct val="15000"/>
            </a:spcAft>
            <a:buChar char="••"/>
          </a:pPr>
          <a:r>
            <a:rPr lang="en-US" sz="2200" b="0" kern="1200" dirty="0"/>
            <a:t>Models are not selling well</a:t>
          </a:r>
          <a:endParaRPr lang="en-US" sz="2200" kern="1200" dirty="0"/>
        </a:p>
        <a:p>
          <a:pPr marL="228600" lvl="1" indent="-228600" algn="l" defTabSz="977900" rtl="0">
            <a:lnSpc>
              <a:spcPct val="90000"/>
            </a:lnSpc>
            <a:spcBef>
              <a:spcPct val="0"/>
            </a:spcBef>
            <a:spcAft>
              <a:spcPct val="15000"/>
            </a:spcAft>
            <a:buChar char="••"/>
          </a:pPr>
          <a:endParaRPr lang="en-US" sz="2200" kern="1200" dirty="0"/>
        </a:p>
        <a:p>
          <a:pPr marL="228600" lvl="1" indent="-228600" algn="l" defTabSz="977900" rtl="0">
            <a:lnSpc>
              <a:spcPct val="90000"/>
            </a:lnSpc>
            <a:spcBef>
              <a:spcPct val="0"/>
            </a:spcBef>
            <a:spcAft>
              <a:spcPct val="15000"/>
            </a:spcAft>
            <a:buChar char="••"/>
          </a:pPr>
          <a:r>
            <a:rPr lang="en-US" sz="2200" b="0" kern="1200" dirty="0"/>
            <a:t>Quality issues</a:t>
          </a:r>
          <a:endParaRPr lang="en-US" sz="2200" kern="1200" dirty="0"/>
        </a:p>
      </dsp:txBody>
      <dsp:txXfrm>
        <a:off x="3249623" y="822938"/>
        <a:ext cx="2850521" cy="29240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A47-5EF7-41C3-AE15-CC3EBBE7979D}" type="datetimeFigureOut">
              <a:rPr lang="en-US" smtClean="0"/>
              <a:t>2/25/2020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A0A23-7F20-4B04-A006-693C5986EE1E}" type="slidenum">
              <a:rPr lang="en-US" smtClean="0"/>
              <a:t>‹#›</a:t>
            </a:fld>
            <a:endParaRPr lang="en-US" dirty="0"/>
          </a:p>
        </p:txBody>
      </p:sp>
    </p:spTree>
    <p:extLst>
      <p:ext uri="{BB962C8B-B14F-4D97-AF65-F5344CB8AC3E}">
        <p14:creationId xmlns:p14="http://schemas.microsoft.com/office/powerpoint/2010/main" val="27334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5A0A23-7F20-4B04-A006-693C5986EE1E}" type="slidenum">
              <a:rPr lang="en-US" smtClean="0"/>
              <a:t>1</a:t>
            </a:fld>
            <a:endParaRPr lang="en-US" dirty="0"/>
          </a:p>
        </p:txBody>
      </p:sp>
    </p:spTree>
    <p:extLst>
      <p:ext uri="{BB962C8B-B14F-4D97-AF65-F5344CB8AC3E}">
        <p14:creationId xmlns:p14="http://schemas.microsoft.com/office/powerpoint/2010/main" val="222171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Producing products and services often generates by-products. If the by-products have no value and if getting rid of them is costly, this will affect pricing of the main product. Using </a:t>
            </a:r>
            <a:r>
              <a:rPr lang="en-US" b="1" dirty="0"/>
              <a:t>by-product pricing</a:t>
            </a:r>
            <a:r>
              <a:rPr lang="en-US" dirty="0"/>
              <a:t>, the company seeks a market for these by-products to help offset the costs of disposing of them and help make the price of the main product more competitive. The by-products themselves can even turn out to be profitable—turning trash into cash.  </a:t>
            </a:r>
          </a:p>
          <a:p>
            <a:endParaRPr lang="en-US" b="1" dirty="0"/>
          </a:p>
          <a:p>
            <a:r>
              <a:rPr lang="en-US" dirty="0"/>
              <a:t>Using </a:t>
            </a:r>
            <a:r>
              <a:rPr lang="en-US" b="1" dirty="0"/>
              <a:t>product bundle pricing</a:t>
            </a:r>
            <a:r>
              <a:rPr lang="en-US" dirty="0"/>
              <a:t>, sellers often combine several products and offer the bundle at a reduced price. For example, fast-food restaurants bundle a burger, fries, and a soft drink at a “combo” price. And Comcast, Time Warner, Verizon, and other telecommunications companies bundle TV service, phone service, and high-speed Internet connections at a low combined price. Price bundling can promote the sales of products consumers might not otherwise buy, but the combined price must be low enough to get them to buy the bundle.</a:t>
            </a:r>
          </a:p>
        </p:txBody>
      </p:sp>
    </p:spTree>
    <p:extLst>
      <p:ext uri="{BB962C8B-B14F-4D97-AF65-F5344CB8AC3E}">
        <p14:creationId xmlns:p14="http://schemas.microsoft.com/office/powerpoint/2010/main" val="306143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11</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pPr>
              <a:lnSpc>
                <a:spcPct val="200000"/>
              </a:lnSpc>
            </a:pPr>
            <a:r>
              <a:rPr lang="en-US" sz="1200" b="1" kern="1200" dirty="0">
                <a:solidFill>
                  <a:schemeClr val="tx1"/>
                </a:solidFill>
                <a:effectLst/>
                <a:latin typeface="+mn-lt"/>
                <a:ea typeface="+mn-ea"/>
                <a:cs typeface="+mn-cs"/>
              </a:rPr>
              <a:t>Discussion Questions</a:t>
            </a:r>
          </a:p>
          <a:p>
            <a:r>
              <a:rPr lang="en-US" sz="1200" b="0" i="1" u="none" strike="noStrike" kern="1200" baseline="0" dirty="0">
                <a:solidFill>
                  <a:schemeClr val="tx1"/>
                </a:solidFill>
                <a:latin typeface="+mn-lt"/>
                <a:ea typeface="+mn-ea"/>
                <a:cs typeface="+mn-cs"/>
              </a:rPr>
              <a:t>What is dynamic pricing? Why is it especially prevalent online? Is it legal?</a:t>
            </a:r>
            <a:endParaRPr lang="en-US" sz="1200" b="0" i="1" kern="1200" dirty="0">
              <a:solidFill>
                <a:schemeClr val="tx1"/>
              </a:solidFill>
              <a:effectLst/>
              <a:latin typeface="+mn-lt"/>
              <a:ea typeface="+mn-ea"/>
              <a:cs typeface="+mn-cs"/>
            </a:endParaRPr>
          </a:p>
          <a:p>
            <a:pPr>
              <a:lnSpc>
                <a:spcPct val="200000"/>
              </a:lnSpc>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200000"/>
              </a:lnSpc>
              <a:spcBef>
                <a:spcPts val="0"/>
              </a:spcBef>
              <a:spcAft>
                <a:spcPts val="0"/>
              </a:spcAft>
              <a:buClrTx/>
              <a:buSzTx/>
              <a:buFontTx/>
              <a:buNone/>
              <a:tabLst/>
              <a:defRPr/>
            </a:pPr>
            <a:r>
              <a:rPr lang="en-US" sz="1200" b="1" dirty="0">
                <a:solidFill>
                  <a:schemeClr val="tx1"/>
                </a:solidFill>
              </a:rPr>
              <a:t>Learning Objective 3 Summary</a:t>
            </a:r>
          </a:p>
          <a:p>
            <a:pPr>
              <a:lnSpc>
                <a:spcPct val="200000"/>
              </a:lnSpc>
            </a:pPr>
            <a:endParaRPr lang="en-US" sz="1200" kern="1200" dirty="0">
              <a:solidFill>
                <a:schemeClr val="tx1"/>
              </a:solidFill>
              <a:effectLst/>
              <a:latin typeface="+mn-lt"/>
              <a:ea typeface="+mn-ea"/>
              <a:cs typeface="+mn-cs"/>
            </a:endParaRPr>
          </a:p>
          <a:p>
            <a:pPr>
              <a:lnSpc>
                <a:spcPct val="200000"/>
              </a:lnSpc>
            </a:pPr>
            <a:r>
              <a:rPr lang="en-US" sz="1200" kern="1200" dirty="0">
                <a:solidFill>
                  <a:schemeClr val="tx1"/>
                </a:solidFill>
                <a:effectLst/>
                <a:latin typeface="+mn-lt"/>
                <a:ea typeface="+mn-ea"/>
                <a:cs typeface="+mn-cs"/>
              </a:rPr>
              <a:t>Companies apply a variety of </a:t>
            </a:r>
            <a:r>
              <a:rPr lang="en-US" sz="1200" i="1" kern="1200" dirty="0">
                <a:solidFill>
                  <a:schemeClr val="tx1"/>
                </a:solidFill>
                <a:effectLst/>
                <a:latin typeface="+mn-lt"/>
                <a:ea typeface="+mn-ea"/>
                <a:cs typeface="+mn-cs"/>
              </a:rPr>
              <a:t>price adjustment strategies</a:t>
            </a:r>
            <a:r>
              <a:rPr lang="en-US" sz="1200" kern="1200" dirty="0">
                <a:solidFill>
                  <a:schemeClr val="tx1"/>
                </a:solidFill>
                <a:effectLst/>
                <a:latin typeface="+mn-lt"/>
                <a:ea typeface="+mn-ea"/>
                <a:cs typeface="+mn-cs"/>
              </a:rPr>
              <a:t> to account for differences in consumer segments and situations. One is </a:t>
            </a:r>
            <a:r>
              <a:rPr lang="en-US" sz="1200" i="1" kern="1200" dirty="0">
                <a:solidFill>
                  <a:schemeClr val="tx1"/>
                </a:solidFill>
                <a:effectLst/>
                <a:latin typeface="+mn-lt"/>
                <a:ea typeface="+mn-ea"/>
                <a:cs typeface="+mn-cs"/>
              </a:rPr>
              <a:t>discount and allowance pricing</a:t>
            </a:r>
            <a:r>
              <a:rPr lang="en-US" sz="1200" kern="1200" dirty="0">
                <a:solidFill>
                  <a:schemeClr val="tx1"/>
                </a:solidFill>
                <a:effectLst/>
                <a:latin typeface="+mn-lt"/>
                <a:ea typeface="+mn-ea"/>
                <a:cs typeface="+mn-cs"/>
              </a:rPr>
              <a:t>, whereby the company establishes cash, quantity, functional, or seasonal discounts, or varying types of allowances. A second strategy is </a:t>
            </a:r>
            <a:r>
              <a:rPr lang="en-US" sz="1200" i="1" kern="1200" dirty="0">
                <a:solidFill>
                  <a:schemeClr val="tx1"/>
                </a:solidFill>
                <a:effectLst/>
                <a:latin typeface="+mn-lt"/>
                <a:ea typeface="+mn-ea"/>
                <a:cs typeface="+mn-cs"/>
              </a:rPr>
              <a:t>segmented pricing,</a:t>
            </a:r>
            <a:r>
              <a:rPr lang="en-US" sz="1200" kern="1200" dirty="0">
                <a:solidFill>
                  <a:schemeClr val="tx1"/>
                </a:solidFill>
                <a:effectLst/>
                <a:latin typeface="+mn-lt"/>
                <a:ea typeface="+mn-ea"/>
                <a:cs typeface="+mn-cs"/>
              </a:rPr>
              <a:t> where the company sells a product at two or more prices to accommodate different customers, product forms, locations, or times. Sometimes companies consider more than economics in their pricing decisions, using </a:t>
            </a:r>
            <a:r>
              <a:rPr lang="en-US" sz="1200" i="1" kern="1200" dirty="0">
                <a:solidFill>
                  <a:schemeClr val="tx1"/>
                </a:solidFill>
                <a:effectLst/>
                <a:latin typeface="+mn-lt"/>
                <a:ea typeface="+mn-ea"/>
                <a:cs typeface="+mn-cs"/>
              </a:rPr>
              <a:t>psychological pricing</a:t>
            </a:r>
            <a:r>
              <a:rPr lang="en-US" sz="1200" kern="1200" dirty="0">
                <a:solidFill>
                  <a:schemeClr val="tx1"/>
                </a:solidFill>
                <a:effectLst/>
                <a:latin typeface="+mn-lt"/>
                <a:ea typeface="+mn-ea"/>
                <a:cs typeface="+mn-cs"/>
              </a:rPr>
              <a:t> to better communicate a product’s intended position. In </a:t>
            </a:r>
            <a:r>
              <a:rPr lang="en-US" sz="1200" i="1" kern="1200" dirty="0">
                <a:solidFill>
                  <a:schemeClr val="tx1"/>
                </a:solidFill>
                <a:effectLst/>
                <a:latin typeface="+mn-lt"/>
                <a:ea typeface="+mn-ea"/>
                <a:cs typeface="+mn-cs"/>
              </a:rPr>
              <a:t>promotional pricing,</a:t>
            </a:r>
            <a:r>
              <a:rPr lang="en-US" sz="1200" kern="1200" dirty="0">
                <a:solidFill>
                  <a:schemeClr val="tx1"/>
                </a:solidFill>
                <a:effectLst/>
                <a:latin typeface="+mn-lt"/>
                <a:ea typeface="+mn-ea"/>
                <a:cs typeface="+mn-cs"/>
              </a:rPr>
              <a:t> a company offers discounts or temporarily sells a product below list price as a special event, sometimes even selling below cost as a loss leader. Another approach is </a:t>
            </a:r>
            <a:r>
              <a:rPr lang="en-US" sz="1200" i="1" kern="1200" dirty="0">
                <a:solidFill>
                  <a:schemeClr val="tx1"/>
                </a:solidFill>
                <a:effectLst/>
                <a:latin typeface="+mn-lt"/>
                <a:ea typeface="+mn-ea"/>
                <a:cs typeface="+mn-cs"/>
              </a:rPr>
              <a:t>geographical pricing,</a:t>
            </a:r>
            <a:r>
              <a:rPr lang="en-US" sz="1200" kern="1200" dirty="0">
                <a:solidFill>
                  <a:schemeClr val="tx1"/>
                </a:solidFill>
                <a:effectLst/>
                <a:latin typeface="+mn-lt"/>
                <a:ea typeface="+mn-ea"/>
                <a:cs typeface="+mn-cs"/>
              </a:rPr>
              <a:t> whereby the company decides how to price to distant customers, choosing from such alternatives as FOB-origin pricing, uniform-delivered pricing, zone pricing, basing-point pricing, and freight-absorption pricing. Using </a:t>
            </a:r>
            <a:r>
              <a:rPr lang="en-US" sz="1200" i="1" kern="1200" dirty="0">
                <a:solidFill>
                  <a:schemeClr val="tx1"/>
                </a:solidFill>
                <a:effectLst/>
                <a:latin typeface="+mn-lt"/>
                <a:ea typeface="+mn-ea"/>
                <a:cs typeface="+mn-cs"/>
              </a:rPr>
              <a:t>dynamic pricing</a:t>
            </a:r>
            <a:r>
              <a:rPr lang="en-US" sz="1200" kern="1200" dirty="0">
                <a:solidFill>
                  <a:schemeClr val="tx1"/>
                </a:solidFill>
                <a:effectLst/>
                <a:latin typeface="+mn-lt"/>
                <a:ea typeface="+mn-ea"/>
                <a:cs typeface="+mn-cs"/>
              </a:rPr>
              <a:t>, a company can adjust prices continually to meet the characteristics and needs of individual customers and situations. Finally, </a:t>
            </a:r>
            <a:r>
              <a:rPr lang="en-US" sz="1200" i="1" kern="1200" dirty="0">
                <a:solidFill>
                  <a:schemeClr val="tx1"/>
                </a:solidFill>
                <a:effectLst/>
                <a:latin typeface="+mn-lt"/>
                <a:ea typeface="+mn-ea"/>
                <a:cs typeface="+mn-cs"/>
              </a:rPr>
              <a:t>international pricing</a:t>
            </a:r>
            <a:r>
              <a:rPr lang="en-US" sz="1200" kern="1200" dirty="0">
                <a:solidFill>
                  <a:schemeClr val="tx1"/>
                </a:solidFill>
                <a:effectLst/>
                <a:latin typeface="+mn-lt"/>
                <a:ea typeface="+mn-ea"/>
                <a:cs typeface="+mn-cs"/>
              </a:rPr>
              <a:t> means that the company adjusts its price to meet different conditions and expectations in different world markets.</a:t>
            </a:r>
            <a:endParaRPr lang="en-US" sz="1200" b="1" dirty="0">
              <a:latin typeface="Calibri" panose="020F0502020204030204" pitchFamily="34" charset="0"/>
            </a:endParaRPr>
          </a:p>
        </p:txBody>
      </p:sp>
    </p:spTree>
    <p:extLst>
      <p:ext uri="{BB962C8B-B14F-4D97-AF65-F5344CB8AC3E}">
        <p14:creationId xmlns:p14="http://schemas.microsoft.com/office/powerpoint/2010/main" val="3498284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a:defRPr/>
            </a:pPr>
            <a:r>
              <a:rPr lang="en-US" dirty="0">
                <a:ea typeface="ＭＳ Ｐゴシック" charset="-128"/>
              </a:rPr>
              <a:t>Companies usually adjust their basic prices to account for various customer differences and changing situations. Here, we examine the seven </a:t>
            </a:r>
            <a:r>
              <a:rPr lang="en-US" b="1" dirty="0">
                <a:ea typeface="ＭＳ Ｐゴシック" charset="-128"/>
              </a:rPr>
              <a:t>price adjustment strategies </a:t>
            </a:r>
            <a:r>
              <a:rPr lang="en-US" dirty="0">
                <a:ea typeface="ＭＳ Ｐゴシック" charset="-128"/>
              </a:rPr>
              <a:t>summarized in</a:t>
            </a:r>
            <a:r>
              <a:rPr lang="en-US" b="1" dirty="0">
                <a:ea typeface="ＭＳ Ｐゴシック" charset="-128"/>
              </a:rPr>
              <a:t> </a:t>
            </a:r>
            <a:r>
              <a:rPr lang="en-US" dirty="0">
                <a:ea typeface="ＭＳ Ｐゴシック" charset="-128"/>
              </a:rPr>
              <a:t>Table 11.2: </a:t>
            </a:r>
            <a:r>
              <a:rPr lang="en-US" i="1" dirty="0">
                <a:ea typeface="ＭＳ Ｐゴシック" charset="-128"/>
              </a:rPr>
              <a:t>discount and allowance pricing</a:t>
            </a:r>
            <a:r>
              <a:rPr lang="en-US" dirty="0">
                <a:ea typeface="ＭＳ Ｐゴシック" charset="-128"/>
              </a:rPr>
              <a:t>, </a:t>
            </a:r>
            <a:r>
              <a:rPr lang="en-US" i="1" dirty="0">
                <a:ea typeface="ＭＳ Ｐゴシック" charset="-128"/>
              </a:rPr>
              <a:t>segmented pricing</a:t>
            </a:r>
            <a:r>
              <a:rPr lang="en-US" dirty="0">
                <a:ea typeface="ＭＳ Ｐゴシック" charset="-128"/>
              </a:rPr>
              <a:t>, </a:t>
            </a:r>
            <a:r>
              <a:rPr lang="en-US" i="1" dirty="0">
                <a:ea typeface="ＭＳ Ｐゴシック" charset="-128"/>
              </a:rPr>
              <a:t>psychological pricing</a:t>
            </a:r>
            <a:r>
              <a:rPr lang="en-US" dirty="0">
                <a:ea typeface="ＭＳ Ｐゴシック" charset="-128"/>
              </a:rPr>
              <a:t>, </a:t>
            </a:r>
            <a:r>
              <a:rPr lang="en-US" i="1" dirty="0">
                <a:ea typeface="ＭＳ Ｐゴシック" charset="-128"/>
              </a:rPr>
              <a:t>promotional pricing</a:t>
            </a:r>
            <a:r>
              <a:rPr lang="en-US" dirty="0">
                <a:ea typeface="ＭＳ Ｐゴシック" charset="-128"/>
              </a:rPr>
              <a:t>, </a:t>
            </a:r>
            <a:r>
              <a:rPr lang="en-US" i="1" dirty="0">
                <a:ea typeface="ＭＳ Ｐゴシック" charset="-128"/>
              </a:rPr>
              <a:t>geographical pricing</a:t>
            </a:r>
            <a:r>
              <a:rPr lang="en-US" dirty="0">
                <a:ea typeface="ＭＳ Ｐゴシック" charset="-128"/>
              </a:rPr>
              <a:t>, </a:t>
            </a:r>
            <a:r>
              <a:rPr lang="en-US" i="1" dirty="0">
                <a:ea typeface="ＭＳ Ｐゴシック" charset="-128"/>
              </a:rPr>
              <a:t>dynamic pricing</a:t>
            </a:r>
            <a:r>
              <a:rPr lang="en-US" dirty="0">
                <a:ea typeface="ＭＳ Ｐゴシック" charset="-128"/>
              </a:rPr>
              <a:t>, and </a:t>
            </a:r>
            <a:r>
              <a:rPr lang="en-US" i="1" dirty="0">
                <a:ea typeface="ＭＳ Ｐゴシック" charset="-128"/>
              </a:rPr>
              <a:t>international pricing</a:t>
            </a:r>
            <a:r>
              <a:rPr lang="en-US" dirty="0">
                <a:ea typeface="ＭＳ Ｐゴシック" charset="-128"/>
              </a:rPr>
              <a:t>.</a:t>
            </a:r>
          </a:p>
        </p:txBody>
      </p:sp>
    </p:spTree>
    <p:extLst>
      <p:ext uri="{BB962C8B-B14F-4D97-AF65-F5344CB8AC3E}">
        <p14:creationId xmlns:p14="http://schemas.microsoft.com/office/powerpoint/2010/main" val="306143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b="1" dirty="0"/>
              <a:t>Discounts </a:t>
            </a:r>
            <a:r>
              <a:rPr lang="en-US" b="0" dirty="0"/>
              <a:t>include</a:t>
            </a:r>
            <a:r>
              <a:rPr lang="en-US" b="0" baseline="0" dirty="0"/>
              <a:t> </a:t>
            </a:r>
            <a:r>
              <a:rPr lang="en-US" dirty="0"/>
              <a:t>cash discounts for paying promptly, quantity discounts for buying in large volume, or functional (trade) discounts for selling, storing, distribution, and record keeping.</a:t>
            </a:r>
          </a:p>
          <a:p>
            <a:endParaRPr lang="en-US" b="1" dirty="0"/>
          </a:p>
          <a:p>
            <a:r>
              <a:rPr lang="en-US" b="1" dirty="0"/>
              <a:t>Allowances</a:t>
            </a:r>
            <a:r>
              <a:rPr lang="en-US" dirty="0"/>
              <a:t> include trade-in allowances for turning in old items when buying new ones and promotional allowances to reward dealers for participating in advertising or sales support programs.</a:t>
            </a:r>
          </a:p>
        </p:txBody>
      </p:sp>
    </p:spTree>
    <p:extLst>
      <p:ext uri="{BB962C8B-B14F-4D97-AF65-F5344CB8AC3E}">
        <p14:creationId xmlns:p14="http://schemas.microsoft.com/office/powerpoint/2010/main" val="306143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24578" name="Notes Placeholder 2"/>
          <p:cNvSpPr>
            <a:spLocks noGrp="1"/>
          </p:cNvSpPr>
          <p:nvPr>
            <p:ph type="body" idx="1"/>
          </p:nvPr>
        </p:nvSpPr>
        <p:spPr bwMode="auto">
          <a:noFill/>
        </p:spPr>
        <p:txBody>
          <a:bodyPr>
            <a:normAutofit/>
          </a:bodyPr>
          <a:lstStyle/>
          <a:p>
            <a:r>
              <a:rPr lang="en-US" sz="1200" b="0" i="0" kern="1200" dirty="0">
                <a:solidFill>
                  <a:schemeClr val="tx1"/>
                </a:solidFill>
                <a:effectLst/>
                <a:latin typeface="+mn-lt"/>
                <a:ea typeface="+mn-ea"/>
                <a:cs typeface="+mn-cs"/>
              </a:rPr>
              <a:t>Product-form pricing: A roomier business class seat on a flight from New York to London is many times the price of an economy seat on the same flight. To customers who can afford it, the extra comfort and service are worth the extra charge.</a:t>
            </a:r>
          </a:p>
          <a:p>
            <a:endParaRPr lang="en-US" sz="1200" kern="1200" dirty="0">
              <a:solidFill>
                <a:schemeClr val="tx1"/>
              </a:solidFill>
              <a:effectLst/>
              <a:latin typeface="+mn-lt"/>
              <a:ea typeface="+mn-ea"/>
              <a:cs typeface="+mn-cs"/>
            </a:endParaRPr>
          </a:p>
          <a:p>
            <a:r>
              <a:rPr lang="en-US" dirty="0"/>
              <a:t>In </a:t>
            </a:r>
            <a:r>
              <a:rPr lang="en-US" b="1" dirty="0"/>
              <a:t>segmented pricing</a:t>
            </a:r>
            <a:r>
              <a:rPr lang="en-US" b="0" baseline="0" dirty="0"/>
              <a:t> c</a:t>
            </a:r>
            <a:r>
              <a:rPr lang="en-US" dirty="0"/>
              <a:t>ompanies will often adjust their basic prices to allow for differences in customers, products, and locations.</a:t>
            </a:r>
          </a:p>
          <a:p>
            <a:endParaRPr lang="en-US" dirty="0"/>
          </a:p>
          <a:p>
            <a:endParaRPr lang="en-US" dirty="0"/>
          </a:p>
        </p:txBody>
      </p:sp>
      <p:sp>
        <p:nvSpPr>
          <p:cNvPr id="24579" name="Slide Number Placeholder 3"/>
          <p:cNvSpPr>
            <a:spLocks noGrp="1"/>
          </p:cNvSpPr>
          <p:nvPr>
            <p:ph type="sldNum" sz="quarter" idx="5"/>
          </p:nvPr>
        </p:nvSpPr>
        <p:spPr bwMode="auto">
          <a:noFill/>
          <a:ln>
            <a:miter lim="800000"/>
            <a:headEnd/>
            <a:tailEnd/>
          </a:ln>
        </p:spPr>
        <p:txBody>
          <a:bodyPr/>
          <a:lstStyle/>
          <a:p>
            <a:fld id="{162401D0-141E-423B-8814-B8D1A1CFDD4D}" type="slidenum">
              <a:rPr lang="en-US" smtClean="0">
                <a:latin typeface="Calibri" pitchFamily="34" charset="0"/>
                <a:ea typeface="ヒラギノ角ゴ Pro W3"/>
                <a:cs typeface="ヒラギノ角ゴ Pro W3"/>
              </a:rPr>
              <a:pPr/>
              <a:t>14</a:t>
            </a:fld>
            <a:endParaRPr lang="en-US">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427223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Segmented pricing takes several forms.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 </a:t>
            </a:r>
            <a:r>
              <a:rPr lang="en-US" sz="1200" i="1" kern="1200" dirty="0">
                <a:solidFill>
                  <a:schemeClr val="tx1"/>
                </a:solidFill>
                <a:effectLst/>
                <a:latin typeface="+mn-lt"/>
                <a:ea typeface="+mn-ea"/>
                <a:cs typeface="+mn-cs"/>
              </a:rPr>
              <a:t>customer-segment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different customers pay different prices for the same product or service. Museums and movie theaters, for example, may charge a lower admission for students and senior citizens.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 </a:t>
            </a:r>
            <a:r>
              <a:rPr lang="en-US" sz="1200" i="1" kern="1200" dirty="0">
                <a:solidFill>
                  <a:schemeClr val="tx1"/>
                </a:solidFill>
                <a:effectLst/>
                <a:latin typeface="+mn-lt"/>
                <a:ea typeface="+mn-ea"/>
                <a:cs typeface="+mn-cs"/>
              </a:rPr>
              <a:t>product-form pricing</a:t>
            </a:r>
            <a:r>
              <a:rPr lang="en-US" sz="1200" kern="1200" dirty="0">
                <a:solidFill>
                  <a:schemeClr val="tx1"/>
                </a:solidFill>
                <a:effectLst/>
                <a:latin typeface="+mn-lt"/>
                <a:ea typeface="+mn-ea"/>
                <a:cs typeface="+mn-cs"/>
              </a:rPr>
              <a:t>, different versions of the product are priced differently but not according to differences in their costs. </a:t>
            </a:r>
          </a:p>
          <a:p>
            <a:endParaRPr lang="en-US" dirty="0"/>
          </a:p>
          <a:p>
            <a:r>
              <a:rPr lang="en-US" sz="1200" kern="1200" dirty="0">
                <a:solidFill>
                  <a:schemeClr val="tx1"/>
                </a:solidFill>
                <a:effectLst/>
                <a:latin typeface="+mn-lt"/>
                <a:ea typeface="+mn-ea"/>
                <a:cs typeface="+mn-cs"/>
              </a:rPr>
              <a:t>Using </a:t>
            </a:r>
            <a:r>
              <a:rPr lang="en-US" sz="1200" i="1" kern="1200" dirty="0">
                <a:solidFill>
                  <a:schemeClr val="tx1"/>
                </a:solidFill>
                <a:effectLst/>
                <a:latin typeface="+mn-lt"/>
                <a:ea typeface="+mn-ea"/>
                <a:cs typeface="+mn-cs"/>
              </a:rPr>
              <a:t>location-based pricing</a:t>
            </a:r>
            <a:r>
              <a:rPr lang="en-US" sz="1200" kern="1200" dirty="0">
                <a:solidFill>
                  <a:schemeClr val="tx1"/>
                </a:solidFill>
                <a:effectLst/>
                <a:latin typeface="+mn-lt"/>
                <a:ea typeface="+mn-ea"/>
                <a:cs typeface="+mn-cs"/>
              </a:rPr>
              <a:t>, a company charges different prices for different locations, even though the cost of offering each location is the same. For instance, state universities charge higher tuition for out-of-state students, and theaters vary their seat prices because of audience preferences for certain locations.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using </a:t>
            </a:r>
            <a:r>
              <a:rPr lang="en-US" sz="1200" i="1" kern="1200" dirty="0">
                <a:solidFill>
                  <a:schemeClr val="tx1"/>
                </a:solidFill>
                <a:effectLst/>
                <a:latin typeface="+mn-lt"/>
                <a:ea typeface="+mn-ea"/>
                <a:cs typeface="+mn-cs"/>
              </a:rPr>
              <a:t>time-based pricing</a:t>
            </a:r>
            <a:r>
              <a:rPr lang="en-US" sz="1200" kern="1200" dirty="0">
                <a:solidFill>
                  <a:schemeClr val="tx1"/>
                </a:solidFill>
                <a:effectLst/>
                <a:latin typeface="+mn-lt"/>
                <a:ea typeface="+mn-ea"/>
                <a:cs typeface="+mn-cs"/>
              </a:rPr>
              <a:t>, a firm varies its price by the season, the month, the day, and even the hour. For example, movie theaters charge matinee pricing during the daytime, and resorts give weekend and seasonal discounts.</a:t>
            </a:r>
          </a:p>
        </p:txBody>
      </p:sp>
    </p:spTree>
    <p:extLst>
      <p:ext uri="{BB962C8B-B14F-4D97-AF65-F5344CB8AC3E}">
        <p14:creationId xmlns:p14="http://schemas.microsoft.com/office/powerpoint/2010/main" val="306143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b="1" dirty="0"/>
              <a:t>Discussion Question</a:t>
            </a:r>
          </a:p>
          <a:p>
            <a:r>
              <a:rPr lang="en-US" b="0" i="1" dirty="0"/>
              <a:t>How well do you carry prices of coffee, pizza, and milk in your head?</a:t>
            </a:r>
          </a:p>
          <a:p>
            <a:endParaRPr lang="en-US" b="1" i="0" dirty="0"/>
          </a:p>
          <a:p>
            <a:r>
              <a:rPr lang="en-US" dirty="0"/>
              <a:t>It might be interesting to collect the prices of items sold near or on campus including coffee, pizza, and sandwiches. Ask students how well they know these prices, have them write down the price of these items, and then check themselves. You will often find that people do </a:t>
            </a:r>
            <a:r>
              <a:rPr lang="en-US" i="1" dirty="0"/>
              <a:t>NOT</a:t>
            </a:r>
            <a:r>
              <a:rPr lang="en-US" dirty="0"/>
              <a:t> know prices as well as they think they do.</a:t>
            </a:r>
          </a:p>
          <a:p>
            <a:endParaRPr lang="en-US" b="1" dirty="0"/>
          </a:p>
          <a:p>
            <a:endParaRPr lang="en-US" dirty="0"/>
          </a:p>
          <a:p>
            <a:r>
              <a:rPr lang="en-US" dirty="0"/>
              <a:t>With </a:t>
            </a:r>
            <a:r>
              <a:rPr lang="en-US" b="1" dirty="0"/>
              <a:t>psychological pricing</a:t>
            </a:r>
            <a:r>
              <a:rPr lang="en-US" dirty="0"/>
              <a:t>, consumers usually perceive higher-priced products as having higher quality. Who’s the better lawyer, one who charges $50 per hour or one who charges $500 per hour?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aspect of psychological pricing is </a:t>
            </a:r>
            <a:r>
              <a:rPr lang="en-US" sz="1200" b="1" kern="1200" dirty="0">
                <a:solidFill>
                  <a:schemeClr val="tx1"/>
                </a:solidFill>
                <a:effectLst/>
                <a:latin typeface="+mn-lt"/>
                <a:ea typeface="+mn-ea"/>
                <a:cs typeface="+mn-cs"/>
              </a:rPr>
              <a:t>reference prices </a:t>
            </a:r>
            <a:r>
              <a:rPr lang="en-US" sz="1200" b="0" kern="1200" dirty="0">
                <a:solidFill>
                  <a:schemeClr val="tx1"/>
                </a:solidFill>
                <a:effectLst/>
                <a:latin typeface="+mn-lt"/>
                <a:ea typeface="+mn-ea"/>
                <a:cs typeface="+mn-cs"/>
              </a:rPr>
              <a:t>which</a:t>
            </a:r>
            <a:r>
              <a:rPr lang="en-US" sz="1200" kern="1200" dirty="0">
                <a:solidFill>
                  <a:schemeClr val="tx1"/>
                </a:solidFill>
                <a:effectLst/>
                <a:latin typeface="+mn-lt"/>
                <a:ea typeface="+mn-ea"/>
                <a:cs typeface="+mn-cs"/>
              </a:rPr>
              <a:t> might be formed by noting current prices, remembering past prices, or assessing the buying situation. Sellers can influence or use these consumers’ reference prices when setting price. For</a:t>
            </a:r>
            <a:r>
              <a:rPr lang="en-US" sz="1200" kern="1200" baseline="0" dirty="0">
                <a:solidFill>
                  <a:schemeClr val="tx1"/>
                </a:solidFill>
                <a:effectLst/>
                <a:latin typeface="+mn-lt"/>
                <a:ea typeface="+mn-ea"/>
                <a:cs typeface="+mn-cs"/>
              </a:rPr>
              <a:t> example  a grocery </a:t>
            </a:r>
            <a:r>
              <a:rPr lang="en-US" sz="1200" kern="1200" dirty="0">
                <a:solidFill>
                  <a:schemeClr val="tx1"/>
                </a:solidFill>
                <a:effectLst/>
                <a:latin typeface="+mn-lt"/>
                <a:ea typeface="+mn-ea"/>
                <a:cs typeface="+mn-cs"/>
              </a:rPr>
              <a:t>retailer might place its store brand next</a:t>
            </a:r>
            <a:r>
              <a:rPr lang="en-US" sz="1200" kern="1200" baseline="0" dirty="0">
                <a:solidFill>
                  <a:schemeClr val="tx1"/>
                </a:solidFill>
                <a:effectLst/>
                <a:latin typeface="+mn-lt"/>
                <a:ea typeface="+mn-ea"/>
                <a:cs typeface="+mn-cs"/>
              </a:rPr>
              <a:t> to a more expensive branded item or </a:t>
            </a:r>
            <a:r>
              <a:rPr lang="en-US" sz="1200" kern="1200" dirty="0">
                <a:solidFill>
                  <a:schemeClr val="tx1"/>
                </a:solidFill>
                <a:effectLst/>
                <a:latin typeface="+mn-lt"/>
                <a:ea typeface="+mn-ea"/>
                <a:cs typeface="+mn-cs"/>
              </a:rPr>
              <a:t>offer more expensive models that don’t sell very well to make its less expensive but still high-priced models look more affordable by comparison.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small differences in price can signal product differences. A </a:t>
            </a:r>
            <a:r>
              <a:rPr lang="en-US" sz="1200" i="1" kern="1200" dirty="0">
                <a:solidFill>
                  <a:schemeClr val="tx1"/>
                </a:solidFill>
                <a:effectLst/>
                <a:latin typeface="+mn-lt"/>
                <a:ea typeface="+mn-ea"/>
                <a:cs typeface="+mn-cs"/>
              </a:rPr>
              <a:t>9</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0.99</a:t>
            </a:r>
            <a:r>
              <a:rPr lang="en-US" sz="1200" kern="1200" dirty="0">
                <a:solidFill>
                  <a:schemeClr val="tx1"/>
                </a:solidFill>
                <a:effectLst/>
                <a:latin typeface="+mn-lt"/>
                <a:ea typeface="+mn-ea"/>
                <a:cs typeface="+mn-cs"/>
              </a:rPr>
              <a:t> at the end of a price often signals a bargain. High-end retailers might favor prices ending in a whole number and others use 00-cent endings on regularly priced items and 99-cent endings on discount merchandise. </a:t>
            </a:r>
          </a:p>
        </p:txBody>
      </p:sp>
    </p:spTree>
    <p:extLst>
      <p:ext uri="{BB962C8B-B14F-4D97-AF65-F5344CB8AC3E}">
        <p14:creationId xmlns:p14="http://schemas.microsoft.com/office/powerpoint/2010/main" val="306143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Promotional pricing can take many different forms and be employed</a:t>
            </a:r>
            <a:r>
              <a:rPr lang="en-US" sz="1200" kern="1200" baseline="0" dirty="0">
                <a:solidFill>
                  <a:schemeClr val="tx1"/>
                </a:solidFill>
                <a:effectLst/>
                <a:latin typeface="+mn-lt"/>
                <a:ea typeface="+mn-ea"/>
                <a:cs typeface="+mn-cs"/>
              </a:rPr>
              <a:t> by manufacturers, wholesalers, or retailers. The main objective of promotional pricing is to move prospective customers over humps that are holding them back from making the purchase decision. This pricing tactic should be used with caution as it can have adverse affects such as price wars or damage to brand equity.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143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b="1" dirty="0"/>
              <a:t>Geographical Pricing</a:t>
            </a:r>
          </a:p>
          <a:p>
            <a:r>
              <a:rPr lang="en-US" sz="1200" kern="1200" dirty="0">
                <a:solidFill>
                  <a:schemeClr val="tx1"/>
                </a:solidFill>
                <a:effectLst/>
                <a:latin typeface="+mn-lt"/>
                <a:ea typeface="+mn-ea"/>
                <a:cs typeface="+mn-cs"/>
              </a:rPr>
              <a:t>A company also must decide how to price its products for customers located in different parts of the United States or the world. Should the company risk losing the business of more-distant customers by charging them higher prices to cover the higher shipping costs?</a:t>
            </a:r>
          </a:p>
        </p:txBody>
      </p:sp>
    </p:spTree>
    <p:extLst>
      <p:ext uri="{BB962C8B-B14F-4D97-AF65-F5344CB8AC3E}">
        <p14:creationId xmlns:p14="http://schemas.microsoft.com/office/powerpoint/2010/main" val="3061430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19</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Since a customer picks up its own cost, supporters of </a:t>
            </a:r>
            <a:r>
              <a:rPr lang="en-US" b="1" dirty="0"/>
              <a:t>FOB-origin pricing </a:t>
            </a:r>
            <a:r>
              <a:rPr lang="en-US" dirty="0"/>
              <a:t>feel that this is the fairest way to assess freight charges. The disadvantage, however, is that the company will be a high-cost firm to distant customers.</a:t>
            </a:r>
          </a:p>
          <a:p>
            <a:endParaRPr lang="en-US" dirty="0"/>
          </a:p>
          <a:p>
            <a:r>
              <a:rPr lang="en-US" b="1" dirty="0"/>
              <a:t>Uniform-delivered pricing</a:t>
            </a:r>
            <a:r>
              <a:rPr lang="en-US" dirty="0"/>
              <a:t> is the opposite of FOB pricing. Here, the company charges the same price plus freight to all customers, regardless of their location. The freight charge is set at the average freight cost. </a:t>
            </a:r>
          </a:p>
        </p:txBody>
      </p:sp>
    </p:spTree>
    <p:extLst>
      <p:ext uri="{BB962C8B-B14F-4D97-AF65-F5344CB8AC3E}">
        <p14:creationId xmlns:p14="http://schemas.microsoft.com/office/powerpoint/2010/main" val="306143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2</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177152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kern="1200" dirty="0">
                <a:solidFill>
                  <a:schemeClr val="tx1"/>
                </a:solidFill>
                <a:effectLst/>
                <a:latin typeface="+mn-lt"/>
                <a:ea typeface="+mn-ea"/>
                <a:cs typeface="+mn-cs"/>
              </a:rPr>
              <a:t>Zone pricing</a:t>
            </a:r>
            <a:r>
              <a:rPr lang="en-US" sz="1200" kern="1200" dirty="0">
                <a:solidFill>
                  <a:schemeClr val="tx1"/>
                </a:solidFill>
                <a:effectLst/>
                <a:latin typeface="+mn-lt"/>
                <a:ea typeface="+mn-ea"/>
                <a:cs typeface="+mn-cs"/>
              </a:rPr>
              <a:t> falls between FOB-origin pricing and uniform-delivered pricing. The more distant the zone, the higher the price. In this way, the customers within a given price zone receive no price advantage from the company. For example, customers in Atlanta and Boston may pay the same total price even  if  </a:t>
            </a:r>
            <a:r>
              <a:rPr lang="en-US" sz="1200" kern="1200" baseline="0" dirty="0">
                <a:solidFill>
                  <a:schemeClr val="tx1"/>
                </a:solidFill>
                <a:effectLst/>
                <a:latin typeface="+mn-lt"/>
                <a:ea typeface="+mn-ea"/>
                <a:cs typeface="+mn-cs"/>
              </a:rPr>
              <a:t>the actual freight cost for Atlanta is significant less than Boston. One </a:t>
            </a:r>
            <a:r>
              <a:rPr lang="en-US" sz="1200" kern="1200" dirty="0">
                <a:solidFill>
                  <a:schemeClr val="tx1"/>
                </a:solidFill>
                <a:effectLst/>
                <a:latin typeface="+mn-lt"/>
                <a:ea typeface="+mn-ea"/>
                <a:cs typeface="+mn-cs"/>
              </a:rPr>
              <a:t>complaint about this strategy is that the Atlanta customer is paying part of the Boston customer’s freight cost.</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a:t>
            </a:r>
            <a:r>
              <a:rPr lang="en-US" sz="1200" b="1" kern="1200" dirty="0">
                <a:solidFill>
                  <a:schemeClr val="tx1"/>
                </a:solidFill>
                <a:effectLst/>
                <a:latin typeface="+mn-lt"/>
                <a:ea typeface="+mn-ea"/>
                <a:cs typeface="+mn-cs"/>
              </a:rPr>
              <a:t>basing-point pricing</a:t>
            </a:r>
            <a:r>
              <a:rPr lang="en-US" sz="1200" kern="1200" dirty="0">
                <a:solidFill>
                  <a:schemeClr val="tx1"/>
                </a:solidFill>
                <a:effectLst/>
                <a:latin typeface="+mn-lt"/>
                <a:ea typeface="+mn-ea"/>
                <a:cs typeface="+mn-cs"/>
              </a:rPr>
              <a:t>, a company may set Chicago as the basing point and charge all customers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freight cost from Chicago to the customer’s location. This means that an Atlanta customer pays the freight cost from Chicago to Atlanta, even though the goods may be shipped from Atlanta. If all sellers used the same basing-point city, delivered prices would be the same for all customers, and price competition would be eliminated.</a:t>
            </a:r>
          </a:p>
          <a:p>
            <a:endParaRPr lang="en-US" dirty="0"/>
          </a:p>
        </p:txBody>
      </p:sp>
    </p:spTree>
    <p:extLst>
      <p:ext uri="{BB962C8B-B14F-4D97-AF65-F5344CB8AC3E}">
        <p14:creationId xmlns:p14="http://schemas.microsoft.com/office/powerpoint/2010/main" val="306143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The seller who is anxious to do business with a certain customer or geographical area might use </a:t>
            </a:r>
            <a:r>
              <a:rPr lang="en-US" sz="1200" b="1" kern="1200" dirty="0">
                <a:solidFill>
                  <a:schemeClr val="tx1"/>
                </a:solidFill>
                <a:effectLst/>
                <a:latin typeface="+mn-lt"/>
                <a:ea typeface="+mn-ea"/>
                <a:cs typeface="+mn-cs"/>
              </a:rPr>
              <a:t>freight-absorption pricing</a:t>
            </a:r>
            <a:r>
              <a:rPr lang="en-US" sz="1200" kern="1200" dirty="0">
                <a:solidFill>
                  <a:schemeClr val="tx1"/>
                </a:solidFill>
                <a:effectLst/>
                <a:latin typeface="+mn-lt"/>
                <a:ea typeface="+mn-ea"/>
                <a:cs typeface="+mn-cs"/>
              </a:rPr>
              <a:t>.  The seller might reason that if it can get more business, its average costs will decrease and more than compensate for its extra freight cost. Freight-absorption pricing is used for market penetration and to hold on to increasingly competitive markets.</a:t>
            </a:r>
          </a:p>
        </p:txBody>
      </p:sp>
    </p:spTree>
    <p:extLst>
      <p:ext uri="{BB962C8B-B14F-4D97-AF65-F5344CB8AC3E}">
        <p14:creationId xmlns:p14="http://schemas.microsoft.com/office/powerpoint/2010/main" val="306143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24578" name="Notes Placeholder 2"/>
          <p:cNvSpPr>
            <a:spLocks noGrp="1"/>
          </p:cNvSpPr>
          <p:nvPr>
            <p:ph type="body" idx="1"/>
          </p:nvPr>
        </p:nvSpPr>
        <p:spPr bwMode="auto">
          <a:noFill/>
        </p:spPr>
        <p:txBody>
          <a:bodyPr>
            <a:normAutofit lnSpcReduction="10000"/>
          </a:bodyPr>
          <a:lstStyle/>
          <a:p>
            <a:r>
              <a:rPr lang="en-US" sz="1200" b="0" kern="1200" dirty="0">
                <a:solidFill>
                  <a:schemeClr val="tx1"/>
                </a:solidFill>
                <a:effectLst/>
                <a:latin typeface="+mn-lt"/>
                <a:ea typeface="+mn-ea"/>
                <a:cs typeface="+mn-cs"/>
              </a:rPr>
              <a:t>Dynamic pricing: Kohl’s and many other retailers are now using digital price tags that allow them to quickly adjust prices on individual items based on competitive and other market requirements.</a:t>
            </a:r>
          </a:p>
          <a:p>
            <a:pPr>
              <a:defRPr/>
            </a:pPr>
            <a:endParaRPr lang="en-US" dirty="0">
              <a:ea typeface="ＭＳ Ｐゴシック" charset="-128"/>
            </a:endParaRPr>
          </a:p>
          <a:p>
            <a:pPr>
              <a:defRPr/>
            </a:pPr>
            <a:r>
              <a:rPr lang="en-US" dirty="0">
                <a:ea typeface="ＭＳ Ｐゴシック" charset="-128"/>
              </a:rPr>
              <a:t>Today, most companies use </a:t>
            </a:r>
            <a:r>
              <a:rPr lang="en-US" i="1" dirty="0">
                <a:ea typeface="ＭＳ Ｐゴシック" charset="-128"/>
              </a:rPr>
              <a:t>fixed price</a:t>
            </a:r>
            <a:r>
              <a:rPr lang="en-US" dirty="0">
                <a:ea typeface="ＭＳ Ｐゴシック" charset="-128"/>
              </a:rPr>
              <a:t> policies—setting one price for all buyers.  However, some companies are now reversing the fixed pricing trend</a:t>
            </a:r>
            <a:r>
              <a:rPr lang="en-US" baseline="0" dirty="0">
                <a:ea typeface="ＭＳ Ｐゴシック" charset="-128"/>
              </a:rPr>
              <a:t> and are now </a:t>
            </a:r>
            <a:r>
              <a:rPr lang="en-US" dirty="0">
                <a:ea typeface="ＭＳ Ｐゴシック" charset="-128"/>
              </a:rPr>
              <a:t>using </a:t>
            </a:r>
            <a:r>
              <a:rPr lang="en-US" b="1" dirty="0">
                <a:ea typeface="ＭＳ Ｐゴシック" charset="-128"/>
              </a:rPr>
              <a:t>dynamic pricing.</a:t>
            </a:r>
          </a:p>
          <a:p>
            <a:pPr>
              <a:defRPr/>
            </a:pPr>
            <a:endParaRPr lang="en-US" dirty="0">
              <a:ea typeface="ＭＳ Ｐゴシック" charset="-128"/>
            </a:endParaRPr>
          </a:p>
          <a:p>
            <a:pPr>
              <a:defRPr/>
            </a:pPr>
            <a:r>
              <a:rPr lang="en-US" dirty="0">
                <a:ea typeface="ＭＳ Ｐゴシック" charset="-128"/>
              </a:rPr>
              <a:t>Dynamic pricing is especially prevalent online. Services ranging from airlines and hotels to sports teams change prices on the fly according to changes in demand or costs, adjusting what they charge for specific items on a day-by-day or even hour-by-hour basis</a:t>
            </a:r>
          </a:p>
          <a:p>
            <a:pPr>
              <a:defRPr/>
            </a:pPr>
            <a:endParaRPr lang="en-US" dirty="0">
              <a:ea typeface="ＭＳ Ｐゴシック" charset="-128"/>
            </a:endParaRPr>
          </a:p>
          <a:p>
            <a:pPr>
              <a:defRPr/>
            </a:pPr>
            <a:r>
              <a:rPr lang="en-US" dirty="0">
                <a:ea typeface="ＭＳ Ｐゴシック" charset="-128"/>
              </a:rPr>
              <a:t>Also thanks to the Internet, consumers can get instant product and price comparisons from thousands of vendors at price comparison sites and armed with this information, consumers can often negotiate better in-store prices.</a:t>
            </a:r>
          </a:p>
          <a:p>
            <a:pPr>
              <a:defRPr/>
            </a:pPr>
            <a:endParaRPr lang="en-US" dirty="0">
              <a:ea typeface="ＭＳ Ｐゴシック" charset="-128"/>
            </a:endParaRPr>
          </a:p>
          <a:p>
            <a:pPr>
              <a:defRPr/>
            </a:pPr>
            <a:r>
              <a:rPr lang="en-US" dirty="0">
                <a:ea typeface="ＭＳ Ｐゴシック" charset="-128"/>
              </a:rPr>
              <a:t>In fact, many retailers are finding that ready online access to comparison prices is giving consumers </a:t>
            </a:r>
            <a:r>
              <a:rPr lang="en-US" i="1" dirty="0">
                <a:ea typeface="ＭＳ Ｐゴシック" charset="-128"/>
              </a:rPr>
              <a:t>too</a:t>
            </a:r>
            <a:r>
              <a:rPr lang="en-US" dirty="0">
                <a:ea typeface="ＭＳ Ｐゴシック" charset="-128"/>
              </a:rPr>
              <a:t> much of an edge. Store retailers are now devising dynamic</a:t>
            </a:r>
            <a:r>
              <a:rPr lang="en-US" baseline="0" dirty="0">
                <a:ea typeface="ＭＳ Ｐゴシック" charset="-128"/>
              </a:rPr>
              <a:t> pricing </a:t>
            </a:r>
            <a:r>
              <a:rPr lang="en-US" dirty="0">
                <a:ea typeface="ＭＳ Ｐゴシック" charset="-128"/>
              </a:rPr>
              <a:t>strategies to combat the consumer practice of </a:t>
            </a:r>
            <a:r>
              <a:rPr lang="en-US" i="1" dirty="0" err="1">
                <a:ea typeface="ＭＳ Ｐゴシック" charset="-128"/>
              </a:rPr>
              <a:t>showrooming</a:t>
            </a:r>
            <a:r>
              <a:rPr lang="en-US" i="1" dirty="0">
                <a:ea typeface="ＭＳ Ｐゴシック" charset="-128"/>
              </a:rPr>
              <a:t>, </a:t>
            </a:r>
            <a:r>
              <a:rPr lang="en-US" dirty="0">
                <a:ea typeface="ＭＳ Ｐゴシック" charset="-128"/>
              </a:rPr>
              <a:t>comparing prices online while in the store, and then buying the item online at a lower price. </a:t>
            </a:r>
            <a:endParaRPr lang="en-US" dirty="0">
              <a:ea typeface="ＭＳ Ｐゴシック" pitchFamily="-65" charset="-128"/>
            </a:endParaRPr>
          </a:p>
        </p:txBody>
      </p:sp>
      <p:sp>
        <p:nvSpPr>
          <p:cNvPr id="24579" name="Slide Number Placeholder 3"/>
          <p:cNvSpPr>
            <a:spLocks noGrp="1"/>
          </p:cNvSpPr>
          <p:nvPr>
            <p:ph type="sldNum" sz="quarter" idx="5"/>
          </p:nvPr>
        </p:nvSpPr>
        <p:spPr bwMode="auto">
          <a:noFill/>
          <a:ln>
            <a:miter lim="800000"/>
            <a:headEnd/>
            <a:tailEnd/>
          </a:ln>
        </p:spPr>
        <p:txBody>
          <a:bodyPr/>
          <a:lstStyle/>
          <a:p>
            <a:fld id="{162401D0-141E-423B-8814-B8D1A1CFDD4D}" type="slidenum">
              <a:rPr lang="en-US" smtClean="0">
                <a:latin typeface="Calibri" pitchFamily="34" charset="0"/>
                <a:ea typeface="ヒラギノ角ゴ Pro W3"/>
                <a:cs typeface="ヒラギノ角ゴ Pro W3"/>
              </a:rPr>
              <a:pPr/>
              <a:t>22</a:t>
            </a:fld>
            <a:endParaRPr lang="en-US">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427223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24578" name="Notes Placeholder 2"/>
          <p:cNvSpPr>
            <a:spLocks noGrp="1"/>
          </p:cNvSpPr>
          <p:nvPr>
            <p:ph type="body" idx="1"/>
          </p:nvPr>
        </p:nvSpPr>
        <p:spPr bwMode="auto">
          <a:noFill/>
        </p:spPr>
        <p:txBody>
          <a:bodyPr>
            <a:normAutofit/>
          </a:bodyPr>
          <a:lstStyle/>
          <a:p>
            <a:r>
              <a:rPr lang="en-US" dirty="0" smtClean="0">
                <a:ea typeface="ＭＳ Ｐゴシック" pitchFamily="-65" charset="-128"/>
              </a:rPr>
              <a:t>The</a:t>
            </a:r>
            <a:r>
              <a:rPr lang="en-US" baseline="0" dirty="0" smtClean="0">
                <a:ea typeface="ＭＳ Ｐゴシック" pitchFamily="-65" charset="-128"/>
              </a:rPr>
              <a:t> price that a company should charge in a specific country depends on many factors such as: cost, economic conditions, competitive situations, laws and regulations, nature of the wholesaling and retailing system, consumer perceptions an preferences, and the company different objectives in various world markets.</a:t>
            </a:r>
            <a:endParaRPr lang="en-US" dirty="0">
              <a:ea typeface="ＭＳ Ｐゴシック" pitchFamily="-65" charset="-128"/>
            </a:endParaRPr>
          </a:p>
        </p:txBody>
      </p:sp>
      <p:sp>
        <p:nvSpPr>
          <p:cNvPr id="24579" name="Slide Number Placeholder 3"/>
          <p:cNvSpPr>
            <a:spLocks noGrp="1"/>
          </p:cNvSpPr>
          <p:nvPr>
            <p:ph type="sldNum" sz="quarter" idx="5"/>
          </p:nvPr>
        </p:nvSpPr>
        <p:spPr bwMode="auto">
          <a:noFill/>
          <a:ln>
            <a:miter lim="800000"/>
            <a:headEnd/>
            <a:tailEnd/>
          </a:ln>
        </p:spPr>
        <p:txBody>
          <a:bodyPr/>
          <a:lstStyle/>
          <a:p>
            <a:fld id="{162401D0-141E-423B-8814-B8D1A1CFDD4D}" type="slidenum">
              <a:rPr lang="en-US" smtClean="0">
                <a:latin typeface="Calibri" pitchFamily="34" charset="0"/>
                <a:ea typeface="ヒラギノ角ゴ Pro W3"/>
                <a:cs typeface="ヒラギノ角ゴ Pro W3"/>
              </a:rPr>
              <a:pPr/>
              <a:t>23</a:t>
            </a:fld>
            <a:endParaRPr lang="en-US">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4272239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24</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Discussion Question</a:t>
            </a:r>
          </a:p>
          <a:p>
            <a:r>
              <a:rPr lang="en-US" sz="1200" b="0" i="1" u="none" strike="noStrike" kern="1200" baseline="0" dirty="0">
                <a:solidFill>
                  <a:schemeClr val="tx1"/>
                </a:solidFill>
                <a:latin typeface="+mn-lt"/>
                <a:ea typeface="+mn-ea"/>
                <a:cs typeface="+mn-cs"/>
              </a:rPr>
              <a:t>Should a company always respond to a competitor’s price cut, and what options are available if it does decide to respond?</a:t>
            </a: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Learning Objective 4 Summary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a firm considers initiating a </a:t>
            </a:r>
            <a:r>
              <a:rPr lang="en-US" sz="1200" i="1" kern="1200" dirty="0">
                <a:solidFill>
                  <a:schemeClr val="tx1"/>
                </a:solidFill>
                <a:effectLst/>
                <a:latin typeface="+mn-lt"/>
                <a:ea typeface="+mn-ea"/>
                <a:cs typeface="+mn-cs"/>
              </a:rPr>
              <a:t>price change</a:t>
            </a:r>
            <a:r>
              <a:rPr lang="en-US" sz="1200" kern="1200" dirty="0">
                <a:solidFill>
                  <a:schemeClr val="tx1"/>
                </a:solidFill>
                <a:effectLst/>
                <a:latin typeface="+mn-lt"/>
                <a:ea typeface="+mn-ea"/>
                <a:cs typeface="+mn-cs"/>
              </a:rPr>
              <a:t>, it must consider customers’ and competitors’ reactions. There are different implications to </a:t>
            </a:r>
            <a:r>
              <a:rPr lang="en-US" sz="1200" i="1" kern="1200" dirty="0">
                <a:solidFill>
                  <a:schemeClr val="tx1"/>
                </a:solidFill>
                <a:effectLst/>
                <a:latin typeface="+mn-lt"/>
                <a:ea typeface="+mn-ea"/>
                <a:cs typeface="+mn-cs"/>
              </a:rPr>
              <a:t>initiating price cuts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initiating price increases</a:t>
            </a:r>
            <a:r>
              <a:rPr lang="en-US" sz="1200" kern="1200" dirty="0">
                <a:solidFill>
                  <a:schemeClr val="tx1"/>
                </a:solidFill>
                <a:effectLst/>
                <a:latin typeface="+mn-lt"/>
                <a:ea typeface="+mn-ea"/>
                <a:cs typeface="+mn-cs"/>
              </a:rPr>
              <a:t>. Buyer reactions to price changes are influenced by the meaning customers see in the price change. Competitors’ reactions flow from a set reaction policy or a fresh analysis of each situation.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also many factors to consider in responding to a competitor’s price changes. The company that faces a price change initiated by a competitor must try to understand the competitor’s intent as well as the likely duration and impact of the change. If a swift reaction is desirable, the firm should preplan its reactions to different possible price actions by competitors. When facing a competitor’s price change, the company might sit tight, reduce its own price, raise perceived quality, improve quality and raise price, or launch a fighter brand.</a:t>
            </a:r>
          </a:p>
        </p:txBody>
      </p:sp>
    </p:spTree>
    <p:extLst>
      <p:ext uri="{BB962C8B-B14F-4D97-AF65-F5344CB8AC3E}">
        <p14:creationId xmlns:p14="http://schemas.microsoft.com/office/powerpoint/2010/main" val="3498284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b="1" i="1" dirty="0"/>
              <a:t>Initiating Price Cuts</a:t>
            </a:r>
          </a:p>
          <a:p>
            <a:endParaRPr lang="en-US" b="1" i="1" dirty="0"/>
          </a:p>
          <a:p>
            <a:r>
              <a:rPr lang="en-US" sz="1200" kern="1200" dirty="0">
                <a:solidFill>
                  <a:schemeClr val="tx1"/>
                </a:solidFill>
                <a:effectLst/>
                <a:latin typeface="+mn-lt"/>
                <a:ea typeface="+mn-ea"/>
                <a:cs typeface="+mn-cs"/>
              </a:rPr>
              <a:t>Several situations may lead a firm to consider cutting prices. One such circumstance is excess capacity. Another is falling demand in the face of strong price competition or a weakened economy. In such cases, the firm may aggressively cut prices to boost sales and market share. Cutting prices in an industry loaded with excess capacity may lead to price wars as competitors try to hold on to market share.</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company may also cut prices in a drive to dominate the market through lower costs. Either the company starts with lower costs than its competitors, or it cuts prices in the hope of gaining market share that will further cut costs through larger volume. For example, computer and electronics maker Lenovo uses an aggressive low-cost, low-price strategy to increase its share of the PC market in developing countries.</a:t>
            </a:r>
          </a:p>
          <a:p>
            <a:endParaRPr lang="en-US" b="1" i="1" dirty="0"/>
          </a:p>
          <a:p>
            <a:r>
              <a:rPr lang="en-US" b="1" i="1" dirty="0"/>
              <a:t>Initiating Price Increases</a:t>
            </a:r>
          </a:p>
          <a:p>
            <a:endParaRPr lang="en-US" b="1" i="1" dirty="0"/>
          </a:p>
          <a:p>
            <a:r>
              <a:rPr lang="en-US" sz="1200" kern="1200" dirty="0">
                <a:solidFill>
                  <a:schemeClr val="tx1"/>
                </a:solidFill>
                <a:effectLst/>
                <a:latin typeface="+mn-lt"/>
                <a:ea typeface="+mn-ea"/>
                <a:cs typeface="+mn-cs"/>
              </a:rPr>
              <a:t>A successful price increase can greatly improve profits. For example, if the company’s profit margin is 3 percent of sales, a 1 percent price increase will boost profits by 33 percent if sales volume is unaffected. </a:t>
            </a:r>
            <a:r>
              <a:rPr lang="en-US" sz="1200" b="1" kern="1200" dirty="0">
                <a:solidFill>
                  <a:schemeClr val="tx1"/>
                </a:solidFill>
                <a:effectLst/>
                <a:latin typeface="+mn-lt"/>
                <a:ea typeface="+mn-ea"/>
                <a:cs typeface="+mn-cs"/>
              </a:rPr>
              <a:t>When a company cannot supply all that its customers need</a:t>
            </a:r>
            <a:r>
              <a:rPr lang="en-US" sz="1200" kern="1200" dirty="0">
                <a:solidFill>
                  <a:schemeClr val="tx1"/>
                </a:solidFill>
                <a:effectLst/>
                <a:latin typeface="+mn-lt"/>
                <a:ea typeface="+mn-ea"/>
                <a:cs typeface="+mn-cs"/>
              </a:rPr>
              <a:t>, it may raise its prices, ration products to customers, or both—consider today’s worldwide oil and gas industry.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raising prices, the company must avoid being perceived as a </a:t>
            </a:r>
            <a:r>
              <a:rPr lang="en-US" sz="1200" i="1" kern="1200" dirty="0">
                <a:solidFill>
                  <a:schemeClr val="tx1"/>
                </a:solidFill>
                <a:effectLst/>
                <a:latin typeface="+mn-lt"/>
                <a:ea typeface="+mn-ea"/>
                <a:cs typeface="+mn-cs"/>
              </a:rPr>
              <a:t>price gouger</a:t>
            </a:r>
            <a:r>
              <a:rPr lang="en-US" sz="1200" kern="1200" dirty="0">
                <a:solidFill>
                  <a:schemeClr val="tx1"/>
                </a:solidFill>
                <a:effectLst/>
                <a:latin typeface="+mn-lt"/>
                <a:ea typeface="+mn-ea"/>
                <a:cs typeface="+mn-cs"/>
              </a:rPr>
              <a:t>. Customers have long memories, and they will eventually turn away from companies or even whole industries that they perceive as charging excessive prices. In the extreme, claims of price gouging may even bring about increased government regulation.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some techniques for avoiding these problems. One is to maintain a sense of fairness surrounding any price increase. Price increases should be supported by company communications telling customers why prices are being raised.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Wherever possible, the company should consider ways to meet higher costs or demand without raising prices, such as by:</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using more cost-effective ways to produce or distribute its products.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“unbundling” its market offering and price elements separately.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shrinking the product or substituting less-expensive ingredients. </a:t>
            </a:r>
            <a:endParaRPr lang="en-US" dirty="0"/>
          </a:p>
        </p:txBody>
      </p:sp>
    </p:spTree>
    <p:extLst>
      <p:ext uri="{BB962C8B-B14F-4D97-AF65-F5344CB8AC3E}">
        <p14:creationId xmlns:p14="http://schemas.microsoft.com/office/powerpoint/2010/main" val="306143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Customers do not always interpret price changes in a straightforward way.  A price </a:t>
            </a:r>
            <a:r>
              <a:rPr lang="en-US" i="1" dirty="0"/>
              <a:t>increase</a:t>
            </a:r>
            <a:r>
              <a:rPr lang="en-US" dirty="0"/>
              <a:t> may have positive meanings for some buyers while others may think the company is simply being greedy by charging what the traffic will bear. </a:t>
            </a:r>
          </a:p>
          <a:p>
            <a:endParaRPr lang="en-US" dirty="0"/>
          </a:p>
          <a:p>
            <a:r>
              <a:rPr lang="en-US" dirty="0" smtClean="0"/>
              <a:t>Hot</a:t>
            </a:r>
            <a:r>
              <a:rPr lang="en-US" baseline="0" dirty="0" smtClean="0"/>
              <a:t> = better made</a:t>
            </a:r>
            <a:endParaRPr lang="en-US" dirty="0" smtClean="0"/>
          </a:p>
          <a:p>
            <a:endParaRPr lang="en-US" dirty="0" smtClean="0"/>
          </a:p>
          <a:p>
            <a:r>
              <a:rPr lang="en-US" dirty="0" smtClean="0"/>
              <a:t>Similarly</a:t>
            </a:r>
            <a:r>
              <a:rPr lang="en-US" dirty="0"/>
              <a:t>, consumers may view a price </a:t>
            </a:r>
            <a:r>
              <a:rPr lang="en-US" i="1" dirty="0"/>
              <a:t>cut</a:t>
            </a:r>
            <a:r>
              <a:rPr lang="en-US" dirty="0"/>
              <a:t> as getting a better deal on an exclusive product. Or price cut</a:t>
            </a:r>
            <a:r>
              <a:rPr lang="en-US" baseline="0" dirty="0"/>
              <a:t>s may be associated with reductions in quality or </a:t>
            </a:r>
            <a:r>
              <a:rPr lang="en-US" dirty="0"/>
              <a:t>the brand’s image being tarnished.</a:t>
            </a:r>
          </a:p>
        </p:txBody>
      </p:sp>
    </p:spTree>
    <p:extLst>
      <p:ext uri="{BB962C8B-B14F-4D97-AF65-F5344CB8AC3E}">
        <p14:creationId xmlns:p14="http://schemas.microsoft.com/office/powerpoint/2010/main" val="306143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A firm considering a price change must worry about the reactions of its competitors as well as those of its customers. Competitors are most likely to react when the number of firms involved is small, when the product is uniform, and when the buyers are well informed about products and prices. How can the firm anticipate the likely reactions of its competitors?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problem is complex because, like the customer, the competitor can interpret a company price cut in many ways. The company must guess each competitor’s likely reaction. Figure 11.1 on the</a:t>
            </a:r>
            <a:r>
              <a:rPr lang="en-US" sz="1200" kern="1200" baseline="0" dirty="0">
                <a:solidFill>
                  <a:schemeClr val="tx1"/>
                </a:solidFill>
                <a:effectLst/>
                <a:latin typeface="+mn-lt"/>
                <a:ea typeface="+mn-ea"/>
                <a:cs typeface="+mn-cs"/>
              </a:rPr>
              <a:t> next slide explores this issue further.</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1430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kern="1200" dirty="0">
                <a:solidFill>
                  <a:schemeClr val="tx1"/>
                </a:solidFill>
                <a:effectLst/>
                <a:latin typeface="+mn-lt"/>
                <a:ea typeface="+mn-ea"/>
                <a:cs typeface="+mn-cs"/>
              </a:rPr>
              <a:t>Figure 11.1</a:t>
            </a:r>
            <a:r>
              <a:rPr lang="en-US" sz="1200" kern="1200" dirty="0">
                <a:solidFill>
                  <a:schemeClr val="tx1"/>
                </a:solidFill>
                <a:effectLst/>
                <a:latin typeface="+mn-lt"/>
                <a:ea typeface="+mn-ea"/>
                <a:cs typeface="+mn-cs"/>
              </a:rPr>
              <a:t> shows the ways a company might assess and respond to a competitor’s price cut. Suppose the company learns that a competitor has cut its price and decides that this price cut is likely to harm its sales and profits. It might simply decide to hold its current price and profit margin. The company might believe that it will not lose too much market share, or that it would lose too much profit if it reduced its own price. Or it might decide that it should wait and respond when it has more information on the effects of the competitor’s price change. However, waiting too long to act might let the competitor get stronger and more confident as its sales increase.</a:t>
            </a:r>
          </a:p>
          <a:p>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061430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29</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Discussion Question</a:t>
            </a:r>
          </a:p>
          <a:p>
            <a:r>
              <a:rPr lang="en-US" sz="1200" b="0" i="1" u="none" strike="noStrike" kern="1200" baseline="0" dirty="0">
                <a:solidFill>
                  <a:schemeClr val="tx1"/>
                </a:solidFill>
                <a:latin typeface="+mn-lt"/>
                <a:ea typeface="+mn-ea"/>
                <a:cs typeface="+mn-cs"/>
              </a:rPr>
              <a:t>Briefly discuss the major policy issues across levels of the channel of distribution. </a:t>
            </a: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Learning Objective 5 Summary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federal, state, and even local laws govern the rules of fair pricing. Also, companies must consider broader societal pricing concerns. The major public policy issues in pricing include potentially damaging pricing practices </a:t>
            </a:r>
            <a:r>
              <a:rPr lang="en-US" sz="1200" i="1" kern="1200" dirty="0">
                <a:solidFill>
                  <a:schemeClr val="tx1"/>
                </a:solidFill>
                <a:effectLst/>
                <a:latin typeface="+mn-lt"/>
                <a:ea typeface="+mn-ea"/>
                <a:cs typeface="+mn-cs"/>
              </a:rPr>
              <a:t>within</a:t>
            </a:r>
            <a:r>
              <a:rPr lang="en-US" sz="1200" kern="1200" dirty="0">
                <a:solidFill>
                  <a:schemeClr val="tx1"/>
                </a:solidFill>
                <a:effectLst/>
                <a:latin typeface="+mn-lt"/>
                <a:ea typeface="+mn-ea"/>
                <a:cs typeface="+mn-cs"/>
              </a:rPr>
              <a:t> a given level of the channel, such as price-fixing and predatory pricing. They also include pricing practices </a:t>
            </a:r>
            <a:r>
              <a:rPr lang="en-US" sz="1200" i="1" kern="1200" dirty="0">
                <a:solidFill>
                  <a:schemeClr val="tx1"/>
                </a:solidFill>
                <a:effectLst/>
                <a:latin typeface="+mn-lt"/>
                <a:ea typeface="+mn-ea"/>
                <a:cs typeface="+mn-cs"/>
              </a:rPr>
              <a:t>across</a:t>
            </a:r>
            <a:r>
              <a:rPr lang="en-US" sz="1200" kern="1200" dirty="0">
                <a:solidFill>
                  <a:schemeClr val="tx1"/>
                </a:solidFill>
                <a:effectLst/>
                <a:latin typeface="+mn-lt"/>
                <a:ea typeface="+mn-ea"/>
                <a:cs typeface="+mn-cs"/>
              </a:rPr>
              <a:t> channel levels, such as retail price maintenance, discriminatory pricing, and deceptive pricing. Although many federal and state statutes regulate pricing practices, reputable sellers go beyond what is required by law. Treating customers fairly is an important part of building strong and lasting customer relationships.</a:t>
            </a:r>
            <a:endParaRPr lang="en-US" sz="1200" b="1" dirty="0">
              <a:latin typeface="Calibri" panose="020F0502020204030204" pitchFamily="34" charset="0"/>
            </a:endParaRPr>
          </a:p>
        </p:txBody>
      </p:sp>
    </p:spTree>
    <p:extLst>
      <p:ext uri="{BB962C8B-B14F-4D97-AF65-F5344CB8AC3E}">
        <p14:creationId xmlns:p14="http://schemas.microsoft.com/office/powerpoint/2010/main" val="3498284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3</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b="1" i="0" u="none" strike="noStrike" kern="1200" baseline="0" dirty="0">
                <a:solidFill>
                  <a:schemeClr val="tx1"/>
                </a:solidFill>
                <a:latin typeface="+mn-lt"/>
                <a:ea typeface="+mn-ea"/>
                <a:cs typeface="+mn-cs"/>
              </a:rPr>
              <a:t>Discussion Question</a:t>
            </a:r>
          </a:p>
          <a:p>
            <a:r>
              <a:rPr lang="en-US" sz="1200" b="0" i="1" u="none" strike="noStrike" kern="1200" baseline="0" dirty="0">
                <a:solidFill>
                  <a:schemeClr val="tx1"/>
                </a:solidFill>
                <a:latin typeface="+mn-lt"/>
                <a:ea typeface="+mn-ea"/>
                <a:cs typeface="+mn-cs"/>
              </a:rPr>
              <a:t>Compare and contrast market-skimming and market-penetration pricing strategies and discuss the conditions under which each is appropriate. For each strategy, give</a:t>
            </a:r>
          </a:p>
          <a:p>
            <a:r>
              <a:rPr lang="en-US" sz="1200" b="0" i="1" u="none" strike="noStrike" kern="1200" baseline="0" dirty="0">
                <a:solidFill>
                  <a:schemeClr val="tx1"/>
                </a:solidFill>
                <a:latin typeface="+mn-lt"/>
                <a:ea typeface="+mn-ea"/>
                <a:cs typeface="+mn-cs"/>
              </a:rPr>
              <a:t>an example of a recently introduced product that used that pricing strategy.</a:t>
            </a:r>
            <a:endParaRPr lang="en-US"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Learning Objective 1 Summary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Pricing is a dynamic process, and pricing strategies usually change as the product passes through its life cycle. The introductory stage—setting prices for the first time—is especially challenging. The company can decide on one of several strategies for pricing innovative new products. It can use </a:t>
            </a:r>
            <a:r>
              <a:rPr lang="en-US" sz="1200" i="1" kern="1200" dirty="0">
                <a:solidFill>
                  <a:schemeClr val="tx1"/>
                </a:solidFill>
                <a:effectLst/>
                <a:latin typeface="+mn-lt"/>
                <a:ea typeface="+mn-ea"/>
                <a:cs typeface="+mn-cs"/>
              </a:rPr>
              <a:t>market-skimming pricing</a:t>
            </a:r>
            <a:r>
              <a:rPr lang="en-US" sz="1200" kern="1200" dirty="0">
                <a:solidFill>
                  <a:schemeClr val="tx1"/>
                </a:solidFill>
                <a:effectLst/>
                <a:latin typeface="+mn-lt"/>
                <a:ea typeface="+mn-ea"/>
                <a:cs typeface="+mn-cs"/>
              </a:rPr>
              <a:t> by initially setting high prices to “skim” the maximum amount of revenue from various segments of the market. Or it can use </a:t>
            </a:r>
            <a:r>
              <a:rPr lang="en-US" sz="1200" i="1" kern="1200" dirty="0">
                <a:solidFill>
                  <a:schemeClr val="tx1"/>
                </a:solidFill>
                <a:effectLst/>
                <a:latin typeface="+mn-lt"/>
                <a:ea typeface="+mn-ea"/>
                <a:cs typeface="+mn-cs"/>
              </a:rPr>
              <a:t>market-penetrating pricing</a:t>
            </a:r>
            <a:r>
              <a:rPr lang="en-US" sz="1200" kern="1200" dirty="0">
                <a:solidFill>
                  <a:schemeClr val="tx1"/>
                </a:solidFill>
                <a:effectLst/>
                <a:latin typeface="+mn-lt"/>
                <a:ea typeface="+mn-ea"/>
                <a:cs typeface="+mn-cs"/>
              </a:rPr>
              <a:t> by setting a low initial price to penetrate the market deeply and win a large market share. Several conditions must be set for either new product pricing strategy to work.</a:t>
            </a:r>
          </a:p>
          <a:p>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30</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kern="1200" dirty="0" smtClean="0">
                <a:solidFill>
                  <a:schemeClr val="tx1"/>
                </a:solidFill>
                <a:effectLst/>
                <a:latin typeface="+mn-lt"/>
                <a:ea typeface="+mn-ea"/>
                <a:cs typeface="+mn-cs"/>
              </a:rPr>
              <a:t>Many </a:t>
            </a:r>
            <a:r>
              <a:rPr lang="en-US" sz="1200" kern="1200" dirty="0">
                <a:solidFill>
                  <a:schemeClr val="tx1"/>
                </a:solidFill>
                <a:effectLst/>
                <a:latin typeface="+mn-lt"/>
                <a:ea typeface="+mn-ea"/>
                <a:cs typeface="+mn-cs"/>
              </a:rPr>
              <a:t>federal, state, and even local laws govern the rules of fair pricing. Also, companies must consider broader societal pricing concerns. The major public policy issues in pricing include potentially damaging pricing practices </a:t>
            </a:r>
            <a:r>
              <a:rPr lang="en-US" sz="1200" i="1" kern="1200" dirty="0">
                <a:solidFill>
                  <a:schemeClr val="tx1"/>
                </a:solidFill>
                <a:effectLst/>
                <a:latin typeface="+mn-lt"/>
                <a:ea typeface="+mn-ea"/>
                <a:cs typeface="+mn-cs"/>
              </a:rPr>
              <a:t>within</a:t>
            </a:r>
            <a:r>
              <a:rPr lang="en-US" sz="1200" kern="1200" dirty="0">
                <a:solidFill>
                  <a:schemeClr val="tx1"/>
                </a:solidFill>
                <a:effectLst/>
                <a:latin typeface="+mn-lt"/>
                <a:ea typeface="+mn-ea"/>
                <a:cs typeface="+mn-cs"/>
              </a:rPr>
              <a:t> a given level of the channel, such as price-fixing and predatory pricing. They also include pricing practices </a:t>
            </a:r>
            <a:r>
              <a:rPr lang="en-US" sz="1200" i="1" kern="1200" dirty="0">
                <a:solidFill>
                  <a:schemeClr val="tx1"/>
                </a:solidFill>
                <a:effectLst/>
                <a:latin typeface="+mn-lt"/>
                <a:ea typeface="+mn-ea"/>
                <a:cs typeface="+mn-cs"/>
              </a:rPr>
              <a:t>across</a:t>
            </a:r>
            <a:r>
              <a:rPr lang="en-US" sz="1200" kern="1200" dirty="0">
                <a:solidFill>
                  <a:schemeClr val="tx1"/>
                </a:solidFill>
                <a:effectLst/>
                <a:latin typeface="+mn-lt"/>
                <a:ea typeface="+mn-ea"/>
                <a:cs typeface="+mn-cs"/>
              </a:rPr>
              <a:t> channel levels, such as retail price maintenance, discriminatory pricing, and deceptive pricing. Although many federal and state statutes regulate pricing practices, reputable sellers go beyond what is required by law. Treating customers fairly is an important part of building strong and lasting customer relationships.</a:t>
            </a:r>
            <a:endParaRPr lang="en-US" sz="1200" b="1" dirty="0">
              <a:latin typeface="Calibri" panose="020F0502020204030204" pitchFamily="34" charset="0"/>
            </a:endParaRPr>
          </a:p>
        </p:txBody>
      </p:sp>
    </p:spTree>
    <p:extLst>
      <p:ext uri="{BB962C8B-B14F-4D97-AF65-F5344CB8AC3E}">
        <p14:creationId xmlns:p14="http://schemas.microsoft.com/office/powerpoint/2010/main" val="3903231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kern="1200" dirty="0">
                <a:solidFill>
                  <a:schemeClr val="tx1"/>
                </a:solidFill>
                <a:effectLst/>
                <a:latin typeface="+mn-lt"/>
                <a:ea typeface="+mn-ea"/>
                <a:cs typeface="+mn-cs"/>
              </a:rPr>
              <a:t>Figure 11.2</a:t>
            </a:r>
            <a:r>
              <a:rPr lang="en-US" sz="1200" kern="1200" dirty="0">
                <a:solidFill>
                  <a:schemeClr val="tx1"/>
                </a:solidFill>
                <a:effectLst/>
                <a:latin typeface="+mn-lt"/>
                <a:ea typeface="+mn-ea"/>
                <a:cs typeface="+mn-cs"/>
              </a:rPr>
              <a:t> shows the major public policy issues in pricing. These include potentially </a:t>
            </a:r>
            <a:r>
              <a:rPr lang="en-US" sz="1200" b="1" kern="1200" dirty="0">
                <a:solidFill>
                  <a:schemeClr val="tx1"/>
                </a:solidFill>
                <a:effectLst/>
                <a:latin typeface="+mn-lt"/>
                <a:ea typeface="+mn-ea"/>
                <a:cs typeface="+mn-cs"/>
              </a:rPr>
              <a:t>damaging pricing practices </a:t>
            </a:r>
            <a:r>
              <a:rPr lang="en-US" sz="1200" kern="1200" dirty="0">
                <a:solidFill>
                  <a:schemeClr val="tx1"/>
                </a:solidFill>
                <a:effectLst/>
                <a:latin typeface="+mn-lt"/>
                <a:ea typeface="+mn-ea"/>
                <a:cs typeface="+mn-cs"/>
              </a:rPr>
              <a:t>within a given level of the channel (price-fixing and predatory pricing) and across levels of the channel (retail price maintenance, discriminatory pricing, and deceptive pricing).</a:t>
            </a:r>
          </a:p>
        </p:txBody>
      </p:sp>
    </p:spTree>
    <p:extLst>
      <p:ext uri="{BB962C8B-B14F-4D97-AF65-F5344CB8AC3E}">
        <p14:creationId xmlns:p14="http://schemas.microsoft.com/office/powerpoint/2010/main" val="3061430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Price competition is a core element of our free-market economy. In setting prices, companies usually are not free to charge whatever prices they wish. Many federal, state, and even local laws govern the rules of fair play in pricing. In addition, companies must consider broader societal pricing concerns. In setting their prices, for example, pharmaceutical firms must balance their development costs and profit objectives against the sometimes life-and-death needs of drug consumers.</a:t>
            </a:r>
          </a:p>
          <a:p>
            <a:endParaRPr lang="en-US" dirty="0"/>
          </a:p>
          <a:p>
            <a:r>
              <a:rPr lang="en-US" dirty="0"/>
              <a:t>The most important pieces of legislation affecting pricing are the Sherman Act, the Clayton Act, and the Robinson-</a:t>
            </a:r>
            <a:r>
              <a:rPr lang="en-US" dirty="0" err="1"/>
              <a:t>Patman</a:t>
            </a:r>
            <a:r>
              <a:rPr lang="en-US" baseline="0" dirty="0"/>
              <a:t> </a:t>
            </a:r>
            <a:r>
              <a:rPr lang="en-US" dirty="0"/>
              <a:t>Act, initially adopted to curb the formation of monopolies and regulate business practices that might unfairly restrain trade. </a:t>
            </a:r>
          </a:p>
          <a:p>
            <a:endParaRPr lang="en-US" dirty="0"/>
          </a:p>
          <a:p>
            <a:r>
              <a:rPr lang="en-US" i="1" dirty="0"/>
              <a:t>Price-fixing</a:t>
            </a:r>
            <a:r>
              <a:rPr lang="en-US" dirty="0"/>
              <a:t> is illegal per se—that is, the government does not accept any excuses for price-fixing. As such, companies found guilty of these practices can receive heavy fines. Recently, governments at the state and national levels have been aggressively enforcing price-fixing regulations in industries ranging from gasoline, insurance, and concrete to credit cards, CDs, and computer chips. Price-fixing is also prohibited in many international markets. </a:t>
            </a:r>
          </a:p>
          <a:p>
            <a:endParaRPr lang="en-US" dirty="0"/>
          </a:p>
          <a:p>
            <a:r>
              <a:rPr lang="en-US" dirty="0"/>
              <a:t>For example, European Union regulators recently fined consumer products giants Unilever and P&amp;G a combined $456 million for fixing laundry detergent prices in eight EU countries. France also fined the two consumer products giants, along with competitors Colgate and Henkel. It claimed that officials from the four companies met regularly at hotels and restaurants in Paris to agree to limits on the size of discounts and on price differences between their laundry detergent brands.</a:t>
            </a:r>
          </a:p>
          <a:p>
            <a:endParaRPr lang="en-US" dirty="0"/>
          </a:p>
          <a:p>
            <a:r>
              <a:rPr lang="en-US" dirty="0"/>
              <a:t>Sellers are also prohibited from using </a:t>
            </a:r>
            <a:r>
              <a:rPr lang="en-US" i="1" dirty="0"/>
              <a:t>predatory pricing</a:t>
            </a:r>
            <a:r>
              <a:rPr lang="en-US" dirty="0"/>
              <a:t>—selling below cost with the intention of punishing a competitor or gaining higher long-run profits by putting competitors out of business. This protects small sellers from larger ones who might sell items below cost temporarily or in a specific locale to drive them out of business. </a:t>
            </a:r>
          </a:p>
          <a:p>
            <a:endParaRPr lang="en-US" dirty="0"/>
          </a:p>
          <a:p>
            <a:r>
              <a:rPr lang="en-US" dirty="0"/>
              <a:t>The biggest problem is determining just what constitutes predatory pricing behavior. Selling below cost to unload excess inventory is not considered predatory; selling below cost to drive out competitors is. Thus, a given action may or may not be predatory depending on intent, and intent can be very difficult to determine or prove.</a:t>
            </a:r>
          </a:p>
          <a:p>
            <a:endParaRPr lang="en-US" dirty="0"/>
          </a:p>
          <a:p>
            <a:endParaRPr lang="en-US" dirty="0"/>
          </a:p>
        </p:txBody>
      </p:sp>
    </p:spTree>
    <p:extLst>
      <p:ext uri="{BB962C8B-B14F-4D97-AF65-F5344CB8AC3E}">
        <p14:creationId xmlns:p14="http://schemas.microsoft.com/office/powerpoint/2010/main" val="3061430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Although the seller can propose a manufacturer’s </a:t>
            </a:r>
            <a:r>
              <a:rPr lang="en-US" i="1" dirty="0"/>
              <a:t>suggested</a:t>
            </a:r>
            <a:r>
              <a:rPr lang="en-US" dirty="0"/>
              <a:t> retail price to dealers, it cannot refuse to sell to a dealer that takes independent pricing action, nor can it punish the dealer by shipping late or denying advertising allowances.</a:t>
            </a:r>
          </a:p>
          <a:p>
            <a:endParaRPr lang="en-US" dirty="0"/>
          </a:p>
          <a:p>
            <a:r>
              <a:rPr lang="en-US" dirty="0"/>
              <a:t>For example, the Florida attorney general’s office investigated Nike for allegedly fixing the retail price of its shoes and clothing. It was concerned that Nike might be withholding items from retailers who were not selling its most expensive shoes at prices the company considered suitable.</a:t>
            </a:r>
          </a:p>
          <a:p>
            <a:endParaRPr lang="en-US" dirty="0"/>
          </a:p>
        </p:txBody>
      </p:sp>
    </p:spTree>
    <p:extLst>
      <p:ext uri="{BB962C8B-B14F-4D97-AF65-F5344CB8AC3E}">
        <p14:creationId xmlns:p14="http://schemas.microsoft.com/office/powerpoint/2010/main" val="3061430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Every retailer is entitled to the same price terms from a given manufacturer. Price differentials may also be used to “match competition” in “good faith,” provided the price discrimination is temporary, localized, and defensive rather than offensive.</a:t>
            </a:r>
            <a:endParaRPr lang="en-US" b="1" dirty="0"/>
          </a:p>
        </p:txBody>
      </p:sp>
    </p:spTree>
    <p:extLst>
      <p:ext uri="{BB962C8B-B14F-4D97-AF65-F5344CB8AC3E}">
        <p14:creationId xmlns:p14="http://schemas.microsoft.com/office/powerpoint/2010/main" val="306143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35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Many federal and state statutes regulate against deceptive pricing practices. For  example, the Automobile Information Disclosure Act requires automakers to attach a statement on new vehicle windows stating the manufacturer’s suggested retail price, the prices of optional equipment, and the dealer’s transportation charges. However, reputable sellers go beyond what is required by law. Treating customers fairly and making certain that they fully understand prices and pricing terms is an important part of building strong and lasting customer relationships.</a:t>
            </a:r>
          </a:p>
        </p:txBody>
      </p:sp>
    </p:spTree>
    <p:extLst>
      <p:ext uri="{BB962C8B-B14F-4D97-AF65-F5344CB8AC3E}">
        <p14:creationId xmlns:p14="http://schemas.microsoft.com/office/powerpoint/2010/main" val="306143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Pricing strategies usually change as the product passes through its life cycle. The introductory stage is especially challenging. Companies bringing out a new product face the challenge of setting prices for the first time. They can choose between two broad strategies: </a:t>
            </a:r>
            <a:r>
              <a:rPr lang="en-US" sz="1200" i="1" kern="1200" dirty="0">
                <a:solidFill>
                  <a:schemeClr val="tx1"/>
                </a:solidFill>
                <a:effectLst/>
                <a:latin typeface="+mn-lt"/>
                <a:ea typeface="+mn-ea"/>
                <a:cs typeface="+mn-cs"/>
              </a:rPr>
              <a:t>market-skimming pricing</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market-penetration pricing</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Apple frequently uses </a:t>
            </a:r>
            <a:r>
              <a:rPr lang="en-US" sz="1200" b="1" kern="1200" dirty="0">
                <a:solidFill>
                  <a:schemeClr val="tx1"/>
                </a:solidFill>
                <a:effectLst/>
                <a:latin typeface="+mn-lt"/>
                <a:ea typeface="+mn-ea"/>
                <a:cs typeface="+mn-cs"/>
              </a:rPr>
              <a:t>market-skimming  pricing</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price skimming</a:t>
            </a:r>
            <a:r>
              <a:rPr lang="en-US" sz="1200" kern="1200" dirty="0">
                <a:solidFill>
                  <a:schemeClr val="tx1"/>
                </a:solidFill>
                <a:effectLst/>
                <a:latin typeface="+mn-lt"/>
                <a:ea typeface="+mn-ea"/>
                <a:cs typeface="+mn-cs"/>
              </a:rPr>
              <a:t>). When Apple first introduced the iPhone, its initial price was as high as $599 per phone. The phones were purchased only by customers who really wanted the sleek new gadget and could afford to pay a high price for it. Six months later, Apple dropped the price to $399 for an 8-GB model and $499 for the 16-GB model to attract new buyers. Within a year, it dropped prices again to $199 and $299, respectively, and you can now get a basic 8-GB model for free with a wireless phone contract. In this way, Apple has skimmed the maximum amount of revenue from the various segments of the market.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Market skimming makes sense only under certain conditions. First, the product’s quality and image must support its higher price, and enough buyers must want the product at that price. Second, the costs of producing a smaller volume cannot be so high that they cancel the advantage of charging more. Finally, competitors should not be able to enter the market easily and undercut the high price.</a:t>
            </a:r>
          </a:p>
          <a:p>
            <a:endParaRPr lang="en-US" dirty="0"/>
          </a:p>
        </p:txBody>
      </p:sp>
    </p:spTree>
    <p:extLst>
      <p:ext uri="{BB962C8B-B14F-4D97-AF65-F5344CB8AC3E}">
        <p14:creationId xmlns:p14="http://schemas.microsoft.com/office/powerpoint/2010/main" val="3061430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24578" name="Notes Placeholder 2"/>
          <p:cNvSpPr>
            <a:spLocks noGrp="1"/>
          </p:cNvSpPr>
          <p:nvPr>
            <p:ph type="body" idx="1"/>
          </p:nvPr>
        </p:nvSpPr>
        <p:spPr bwMode="auto">
          <a:noFill/>
        </p:spPr>
        <p:txBody>
          <a:bodyPr>
            <a:normAutofit/>
          </a:bodyPr>
          <a:lstStyle/>
          <a:p>
            <a:r>
              <a:rPr lang="en-US" sz="1200" b="0" kern="1200" dirty="0">
                <a:solidFill>
                  <a:schemeClr val="tx1"/>
                </a:solidFill>
                <a:effectLst/>
                <a:latin typeface="+mn-lt"/>
                <a:ea typeface="+mn-ea"/>
                <a:cs typeface="+mn-cs"/>
              </a:rPr>
              <a:t>Penetration pricing: Samsung has used low initial prices to make quick and deep inroads into emerging mobile device markets such as Africa and India.</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Rather than setting a high initial price to skim off small but profitable market segments, some companies use </a:t>
            </a:r>
            <a:r>
              <a:rPr lang="en-US" sz="1200" b="1" kern="1200" dirty="0">
                <a:solidFill>
                  <a:schemeClr val="tx1"/>
                </a:solidFill>
                <a:effectLst/>
                <a:latin typeface="+mn-lt"/>
                <a:ea typeface="+mn-ea"/>
                <a:cs typeface="+mn-cs"/>
              </a:rPr>
              <a:t>market-penetration pricing</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high sales volume results in falling costs, allowing companies to cut their prices even further. </a:t>
            </a:r>
            <a:endParaRPr lang="en-US" sz="1200" kern="1200" baseline="30000" dirty="0">
              <a:solidFill>
                <a:schemeClr val="tx1"/>
              </a:solidFill>
              <a:effectLst/>
              <a:latin typeface="+mn-lt"/>
              <a:ea typeface="+mn-ea"/>
              <a:cs typeface="+mn-cs"/>
            </a:endParaRPr>
          </a:p>
          <a:p>
            <a:endParaRPr lang="en-US" sz="1200" kern="1200" baseline="30000" dirty="0">
              <a:solidFill>
                <a:schemeClr val="tx1"/>
              </a:solidFill>
              <a:effectLst/>
              <a:latin typeface="+mn-lt"/>
              <a:ea typeface="+mn-ea"/>
              <a:cs typeface="+mn-cs"/>
            </a:endParaRPr>
          </a:p>
          <a:p>
            <a:endParaRPr lang="en-US" sz="1200" kern="1200" baseline="30000" dirty="0">
              <a:solidFill>
                <a:schemeClr val="tx1"/>
              </a:solidFill>
              <a:effectLst/>
              <a:latin typeface="+mn-lt"/>
              <a:ea typeface="+mn-ea"/>
              <a:cs typeface="+mn-cs"/>
            </a:endParaRPr>
          </a:p>
          <a:p>
            <a:endParaRPr lang="en-US" sz="1200" kern="1200" baseline="30000" dirty="0">
              <a:solidFill>
                <a:schemeClr val="tx1"/>
              </a:solidFill>
              <a:effectLst/>
              <a:latin typeface="+mn-lt"/>
              <a:ea typeface="+mn-ea"/>
              <a:cs typeface="+mn-cs"/>
            </a:endParaRPr>
          </a:p>
          <a:p>
            <a:endParaRPr lang="en-US" sz="1200" kern="1200" baseline="300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24579" name="Slide Number Placeholder 3"/>
          <p:cNvSpPr>
            <a:spLocks noGrp="1"/>
          </p:cNvSpPr>
          <p:nvPr>
            <p:ph type="sldNum" sz="quarter" idx="5"/>
          </p:nvPr>
        </p:nvSpPr>
        <p:spPr bwMode="auto">
          <a:noFill/>
          <a:ln>
            <a:miter lim="800000"/>
            <a:headEnd/>
            <a:tailEnd/>
          </a:ln>
        </p:spPr>
        <p:txBody>
          <a:bodyPr/>
          <a:lstStyle/>
          <a:p>
            <a:fld id="{162401D0-141E-423B-8814-B8D1A1CFDD4D}" type="slidenum">
              <a:rPr lang="en-US" smtClean="0">
                <a:latin typeface="Calibri" pitchFamily="34" charset="0"/>
                <a:ea typeface="ヒラギノ角ゴ Pro W3"/>
                <a:cs typeface="ヒラギノ角ゴ Pro W3"/>
              </a:rPr>
              <a:pPr/>
              <a:t>5</a:t>
            </a:fld>
            <a:endParaRPr lang="en-US">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4272239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6</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b="1" kern="1200" dirty="0">
                <a:solidFill>
                  <a:schemeClr val="tx1"/>
                </a:solidFill>
                <a:effectLst/>
                <a:latin typeface="+mn-lt"/>
                <a:ea typeface="+mn-ea"/>
                <a:cs typeface="+mn-cs"/>
              </a:rPr>
              <a:t>Discussion Question</a:t>
            </a:r>
          </a:p>
          <a:p>
            <a:r>
              <a:rPr lang="en-US" sz="1200" b="0" i="1" kern="1200" dirty="0">
                <a:solidFill>
                  <a:schemeClr val="tx1"/>
                </a:solidFill>
                <a:effectLst/>
                <a:latin typeface="+mn-lt"/>
                <a:ea typeface="+mn-ea"/>
                <a:cs typeface="+mn-cs"/>
              </a:rPr>
              <a:t>Define captive-product pricing and give examples. What must marketers be concerned about when implementing this type of pricing?</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Learning Objective 2 Summary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product is part of a product mix, the firm searches for a set of prices that will maximize the profits from the total mix. In </a:t>
            </a:r>
            <a:r>
              <a:rPr lang="en-US" sz="1200" i="1" kern="1200" dirty="0">
                <a:solidFill>
                  <a:schemeClr val="tx1"/>
                </a:solidFill>
                <a:effectLst/>
                <a:latin typeface="+mn-lt"/>
                <a:ea typeface="+mn-ea"/>
                <a:cs typeface="+mn-cs"/>
              </a:rPr>
              <a:t>product line pricing</a:t>
            </a:r>
            <a:r>
              <a:rPr lang="en-US" sz="1200" kern="1200" dirty="0">
                <a:solidFill>
                  <a:schemeClr val="tx1"/>
                </a:solidFill>
                <a:effectLst/>
                <a:latin typeface="+mn-lt"/>
                <a:ea typeface="+mn-ea"/>
                <a:cs typeface="+mn-cs"/>
              </a:rPr>
              <a:t>, the company determines the price steps for the entire product line it offers. In addition, the company must set prices for </a:t>
            </a:r>
            <a:r>
              <a:rPr lang="en-US" sz="1200" i="1" kern="1200" dirty="0">
                <a:solidFill>
                  <a:schemeClr val="tx1"/>
                </a:solidFill>
                <a:effectLst/>
                <a:latin typeface="+mn-lt"/>
                <a:ea typeface="+mn-ea"/>
                <a:cs typeface="+mn-cs"/>
              </a:rPr>
              <a:t>optional products</a:t>
            </a:r>
            <a:r>
              <a:rPr lang="en-US" sz="1200" kern="1200" dirty="0">
                <a:solidFill>
                  <a:schemeClr val="tx1"/>
                </a:solidFill>
                <a:effectLst/>
                <a:latin typeface="+mn-lt"/>
                <a:ea typeface="+mn-ea"/>
                <a:cs typeface="+mn-cs"/>
              </a:rPr>
              <a:t> (optional or accessory products included with the main product), </a:t>
            </a:r>
            <a:r>
              <a:rPr lang="en-US" sz="1200" i="1" kern="1200" dirty="0">
                <a:solidFill>
                  <a:schemeClr val="tx1"/>
                </a:solidFill>
                <a:effectLst/>
                <a:latin typeface="+mn-lt"/>
                <a:ea typeface="+mn-ea"/>
                <a:cs typeface="+mn-cs"/>
              </a:rPr>
              <a:t>captive products</a:t>
            </a:r>
            <a:r>
              <a:rPr lang="en-US" sz="1200" kern="1200" dirty="0">
                <a:solidFill>
                  <a:schemeClr val="tx1"/>
                </a:solidFill>
                <a:effectLst/>
                <a:latin typeface="+mn-lt"/>
                <a:ea typeface="+mn-ea"/>
                <a:cs typeface="+mn-cs"/>
              </a:rPr>
              <a:t> (products that are required for using the main product), and </a:t>
            </a:r>
            <a:r>
              <a:rPr lang="en-US" sz="1200" i="1" kern="1200" dirty="0">
                <a:solidFill>
                  <a:schemeClr val="tx1"/>
                </a:solidFill>
                <a:effectLst/>
                <a:latin typeface="+mn-lt"/>
                <a:ea typeface="+mn-ea"/>
                <a:cs typeface="+mn-cs"/>
              </a:rPr>
              <a:t>by-products</a:t>
            </a:r>
            <a:r>
              <a:rPr lang="en-US" sz="1200" kern="1200" dirty="0">
                <a:solidFill>
                  <a:schemeClr val="tx1"/>
                </a:solidFill>
                <a:effectLst/>
                <a:latin typeface="+mn-lt"/>
                <a:ea typeface="+mn-ea"/>
                <a:cs typeface="+mn-cs"/>
              </a:rPr>
              <a:t> (waste or residual products produced when making the main product).</a:t>
            </a:r>
          </a:p>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dirty="0"/>
              <a:t>The strategy for setting a product’s price often has to be changed when the product is part of a product mix. In this case, the firm looks for a set of prices that maximizes its profits on the total product mix. Pricing is difficult because the various products have related demands and costs and face different degrees of competition. </a:t>
            </a:r>
          </a:p>
        </p:txBody>
      </p:sp>
    </p:spTree>
    <p:extLst>
      <p:ext uri="{BB962C8B-B14F-4D97-AF65-F5344CB8AC3E}">
        <p14:creationId xmlns:p14="http://schemas.microsoft.com/office/powerpoint/2010/main" val="306143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b="1" dirty="0"/>
              <a:t>Product Line Pricing</a:t>
            </a:r>
          </a:p>
          <a:p>
            <a:endParaRPr lang="en-US" b="1" dirty="0"/>
          </a:p>
          <a:p>
            <a:r>
              <a:rPr lang="en-US" dirty="0"/>
              <a:t>Companies usually develop product lines rather than single products.  In </a:t>
            </a:r>
            <a:r>
              <a:rPr lang="en-US" b="1" dirty="0"/>
              <a:t>product line pricing</a:t>
            </a:r>
            <a:r>
              <a:rPr lang="en-US" dirty="0"/>
              <a:t>, management must determine the price steps to set between the various products in a line.  The product line could include a broad range of prices for the various products.</a:t>
            </a:r>
          </a:p>
          <a:p>
            <a:endParaRPr lang="en-US" b="1" dirty="0"/>
          </a:p>
          <a:p>
            <a:r>
              <a:rPr lang="en-US" b="1" dirty="0"/>
              <a:t>Optional Product Pricing </a:t>
            </a:r>
          </a:p>
          <a:p>
            <a:endParaRPr lang="en-US" dirty="0"/>
          </a:p>
          <a:p>
            <a:r>
              <a:rPr lang="en-US" dirty="0"/>
              <a:t>Pricing options is a sticky problem. Companies must decide which items to include in the base price and which to offer as options.</a:t>
            </a:r>
          </a:p>
        </p:txBody>
      </p:sp>
    </p:spTree>
    <p:extLst>
      <p:ext uri="{BB962C8B-B14F-4D97-AF65-F5344CB8AC3E}">
        <p14:creationId xmlns:p14="http://schemas.microsoft.com/office/powerpoint/2010/main" val="306143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24578" name="Notes Placeholder 2"/>
          <p:cNvSpPr>
            <a:spLocks noGrp="1"/>
          </p:cNvSpPr>
          <p:nvPr>
            <p:ph type="body" idx="1"/>
          </p:nvPr>
        </p:nvSpPr>
        <p:spPr bwMode="auto">
          <a:noFill/>
        </p:spPr>
        <p:txBody>
          <a:bodyPr>
            <a:normAutofit/>
          </a:bodyPr>
          <a:lstStyle/>
          <a:p>
            <a:r>
              <a:rPr lang="en-US" sz="1200" b="1" kern="1200" dirty="0">
                <a:solidFill>
                  <a:schemeClr val="tx1"/>
                </a:solidFill>
                <a:effectLst/>
                <a:latin typeface="+mn-lt"/>
                <a:ea typeface="+mn-ea"/>
                <a:cs typeface="+mn-cs"/>
              </a:rPr>
              <a:t>Captive product pricing</a:t>
            </a:r>
            <a:r>
              <a:rPr lang="en-US" sz="1200" b="0" kern="120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Amazon makes little profit on its Kindle readers and tablets but makes up for the close-to-cost prices through sales of content for the devices.</a:t>
            </a:r>
          </a:p>
          <a:p>
            <a:endParaRPr lang="en-US" b="1" dirty="0"/>
          </a:p>
          <a:p>
            <a:r>
              <a:rPr lang="en-US" dirty="0"/>
              <a:t>Examples of captive products are razor blade cartridges, videogames, printer cartridges, and e-books. Producers of the main products often price them low and set high markups on the supplies. For example, Amazon introduced its Kindle Fire tablet for as low as $199, a loss of an estimated $10 per machine. It hoped to more than make up for the loss through sales of digital books, music, and movies to be viewed on the devices.</a:t>
            </a:r>
          </a:p>
          <a:p>
            <a:endParaRPr lang="en-US" dirty="0"/>
          </a:p>
          <a:p>
            <a:r>
              <a:rPr lang="en-US" dirty="0"/>
              <a:t>However, companies that use captive product pricing must be careful. Finding the right balance between the main product and captive product prices can be tricky. Even more, consumers trapped into buying expensive captive products may come to resent the brand that ensnared them. </a:t>
            </a:r>
          </a:p>
          <a:p>
            <a:endParaRPr lang="en-US" dirty="0"/>
          </a:p>
          <a:p>
            <a:r>
              <a:rPr lang="en-US" dirty="0"/>
              <a:t>In the case of services, captive product pricing is called </a:t>
            </a:r>
            <a:r>
              <a:rPr lang="en-US" i="1" dirty="0"/>
              <a:t>two-part pricing</a:t>
            </a:r>
            <a:r>
              <a:rPr lang="en-US" dirty="0"/>
              <a:t>. The price of the service is broken into a </a:t>
            </a:r>
            <a:r>
              <a:rPr lang="en-US" i="1" dirty="0"/>
              <a:t>fixed fee</a:t>
            </a:r>
            <a:r>
              <a:rPr lang="en-US" dirty="0"/>
              <a:t> plus a </a:t>
            </a:r>
            <a:r>
              <a:rPr lang="en-US" i="1" dirty="0"/>
              <a:t>variable usage rate</a:t>
            </a:r>
            <a:r>
              <a:rPr lang="en-US" dirty="0"/>
              <a:t>. Thus, at Six Flags and other amusement parks, you pay a daily ticket or season pass charge plus additional fees for food and other in-park features.</a:t>
            </a:r>
          </a:p>
          <a:p>
            <a:endParaRPr lang="en-US" b="1" dirty="0"/>
          </a:p>
          <a:p>
            <a:endParaRPr lang="en-US" dirty="0"/>
          </a:p>
        </p:txBody>
      </p:sp>
      <p:sp>
        <p:nvSpPr>
          <p:cNvPr id="24579" name="Slide Number Placeholder 3"/>
          <p:cNvSpPr>
            <a:spLocks noGrp="1"/>
          </p:cNvSpPr>
          <p:nvPr>
            <p:ph type="sldNum" sz="quarter" idx="5"/>
          </p:nvPr>
        </p:nvSpPr>
        <p:spPr bwMode="auto">
          <a:noFill/>
          <a:ln>
            <a:miter lim="800000"/>
            <a:headEnd/>
            <a:tailEnd/>
          </a:ln>
        </p:spPr>
        <p:txBody>
          <a:bodyPr/>
          <a:lstStyle/>
          <a:p>
            <a:fld id="{162401D0-141E-423B-8814-B8D1A1CFDD4D}" type="slidenum">
              <a:rPr lang="en-US" smtClean="0">
                <a:latin typeface="Calibri" pitchFamily="34" charset="0"/>
                <a:ea typeface="ヒラギノ角ゴ Pro W3"/>
                <a:cs typeface="ヒラギノ角ゴ Pro W3"/>
              </a:rPr>
              <a:pPr/>
              <a:t>9</a:t>
            </a:fld>
            <a:endParaRPr lang="en-US">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427223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292986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165298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14088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1219200" y="1371600"/>
            <a:ext cx="9550400" cy="381000"/>
          </a:xfrm>
        </p:spPr>
        <p:txBody>
          <a:bodyPr/>
          <a:lstStyle>
            <a:lvl1pPr algn="ctr">
              <a:buNone/>
              <a:defRPr sz="2800" b="1" i="0">
                <a:solidFill>
                  <a:schemeClr val="tx2"/>
                </a:solidFill>
              </a:defRPr>
            </a:lvl1pPr>
          </a:lstStyle>
          <a:p>
            <a:pPr lvl="0"/>
            <a:r>
              <a:rPr lang="en-US" dirty="0"/>
              <a:t>Click to edit Master text styles</a:t>
            </a:r>
          </a:p>
        </p:txBody>
      </p:sp>
      <p:sp>
        <p:nvSpPr>
          <p:cNvPr id="5" name="Title 4"/>
          <p:cNvSpPr>
            <a:spLocks noGrp="1"/>
          </p:cNvSpPr>
          <p:nvPr>
            <p:ph type="title"/>
          </p:nvPr>
        </p:nvSpPr>
        <p:spPr/>
        <p:txBody>
          <a:bodyPr/>
          <a:lstStyle/>
          <a:p>
            <a:r>
              <a:rPr lang="en-US"/>
              <a:t>Click to edit Master title style</a:t>
            </a:r>
          </a:p>
        </p:txBody>
      </p:sp>
      <p:sp>
        <p:nvSpPr>
          <p:cNvPr id="6"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41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lvl1pPr>
              <a:defRPr b="1" i="0" baseline="0"/>
            </a:lvl1pPr>
          </a:lstStyle>
          <a:p>
            <a:r>
              <a:rPr lang="en-US" dirty="0"/>
              <a:t>Click to edit Master title style</a:t>
            </a:r>
          </a:p>
        </p:txBody>
      </p:sp>
      <p:sp>
        <p:nvSpPr>
          <p:cNvPr id="3" name="Content Placeholder 2"/>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309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lvl1pPr>
              <a:defRPr sz="4000" b="1"/>
            </a:lvl1pPr>
          </a:lstStyle>
          <a:p>
            <a:r>
              <a:rPr lang="en-US" dirty="0"/>
              <a:t>Click to edit Master title style</a:t>
            </a:r>
          </a:p>
        </p:txBody>
      </p:sp>
      <p:sp>
        <p:nvSpPr>
          <p:cNvPr id="3" name="Content Placeholder 2"/>
          <p:cNvSpPr>
            <a:spLocks noGrp="1"/>
          </p:cNvSpPr>
          <p:nvPr>
            <p:ph idx="1"/>
          </p:nvPr>
        </p:nvSpPr>
        <p:spPr>
          <a:xfrm>
            <a:off x="914400" y="1981200"/>
            <a:ext cx="39624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609600" y="1447800"/>
            <a:ext cx="4267200" cy="381000"/>
          </a:xfrm>
        </p:spPr>
        <p:txBody>
          <a:bodyPr/>
          <a:lstStyle>
            <a:lvl1pPr algn="ctr">
              <a:buNone/>
              <a:defRPr sz="20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5080000" y="1524000"/>
            <a:ext cx="5791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116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74912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18358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177708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327623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311639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217082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15053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6"/>
          <p:cNvSpPr txBox="1">
            <a:spLocks/>
          </p:cNvSpPr>
          <p:nvPr userDrawn="1"/>
        </p:nvSpPr>
        <p:spPr>
          <a:xfrm>
            <a:off x="4659994" y="6285512"/>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p>
        </p:txBody>
      </p:sp>
    </p:spTree>
    <p:extLst>
      <p:ext uri="{BB962C8B-B14F-4D97-AF65-F5344CB8AC3E}">
        <p14:creationId xmlns:p14="http://schemas.microsoft.com/office/powerpoint/2010/main" val="301426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Pearson 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92844" y="6254223"/>
            <a:ext cx="1181126" cy="360147"/>
          </a:xfrm>
          <a:prstGeom prst="rect">
            <a:avLst/>
          </a:prstGeom>
        </p:spPr>
      </p:pic>
    </p:spTree>
    <p:extLst>
      <p:ext uri="{BB962C8B-B14F-4D97-AF65-F5344CB8AC3E}">
        <p14:creationId xmlns:p14="http://schemas.microsoft.com/office/powerpoint/2010/main" val="16448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5600"/>
            <a:ext cx="10390717" cy="952500"/>
          </a:xfrm>
        </p:spPr>
        <p:txBody>
          <a:bodyPr>
            <a:normAutofit/>
          </a:bodyPr>
          <a:lstStyle/>
          <a:p>
            <a:r>
              <a:rPr lang="en-US" sz="3600" dirty="0">
                <a:solidFill>
                  <a:srgbClr val="007FA3"/>
                </a:solidFill>
              </a:rPr>
              <a:t>Principles of Marketing</a:t>
            </a:r>
            <a:br>
              <a:rPr lang="en-US" sz="3600" dirty="0">
                <a:solidFill>
                  <a:srgbClr val="007FA3"/>
                </a:solidFill>
              </a:rPr>
            </a:br>
            <a:r>
              <a:rPr lang="en-US" sz="2400" dirty="0">
                <a:solidFill>
                  <a:srgbClr val="007FA3"/>
                </a:solidFill>
              </a:rPr>
              <a:t>Seventeenth Edition</a:t>
            </a:r>
            <a:endParaRPr lang="en-US" sz="2400" dirty="0">
              <a:solidFill>
                <a:srgbClr val="007FA3"/>
              </a:solidFill>
              <a:latin typeface="+mn-lt"/>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94005" y="1547813"/>
            <a:ext cx="3423827" cy="4413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type="body" sz="half" idx="2"/>
          </p:nvPr>
        </p:nvSpPr>
        <p:spPr>
          <a:xfrm>
            <a:off x="6045200" y="2386013"/>
            <a:ext cx="5346699" cy="2185987"/>
          </a:xfrm>
        </p:spPr>
        <p:txBody>
          <a:bodyPr>
            <a:normAutofit/>
          </a:bodyPr>
          <a:lstStyle/>
          <a:p>
            <a:pPr marL="0" indent="0" algn="ctr">
              <a:buNone/>
            </a:pPr>
            <a:r>
              <a:rPr lang="en-US" sz="3600" b="1" dirty="0"/>
              <a:t>Chapter 11</a:t>
            </a:r>
            <a:br>
              <a:rPr lang="en-US" sz="3600" b="1" dirty="0"/>
            </a:br>
            <a:endParaRPr lang="en-US" sz="3600" b="1" dirty="0"/>
          </a:p>
          <a:p>
            <a:pPr marL="0" indent="0" algn="ctr">
              <a:lnSpc>
                <a:spcPct val="100000"/>
              </a:lnSpc>
              <a:buNone/>
            </a:pPr>
            <a:r>
              <a:rPr lang="en-US" dirty="0">
                <a:solidFill>
                  <a:srgbClr val="000000"/>
                </a:solidFill>
              </a:rPr>
              <a:t>Pricing Strategies:</a:t>
            </a:r>
            <a:br>
              <a:rPr lang="en-US" dirty="0">
                <a:solidFill>
                  <a:srgbClr val="000000"/>
                </a:solidFill>
              </a:rPr>
            </a:br>
            <a:r>
              <a:rPr lang="en-US" dirty="0">
                <a:solidFill>
                  <a:srgbClr val="000000"/>
                </a:solidFill>
              </a:rPr>
              <a:t>Additional Considerations</a:t>
            </a:r>
          </a:p>
          <a:p>
            <a:pPr marL="0" indent="0">
              <a:lnSpc>
                <a:spcPct val="100000"/>
              </a:lnSpc>
              <a:buNone/>
            </a:pPr>
            <a:endParaRPr lang="en-US" sz="3000" dirty="0"/>
          </a:p>
        </p:txBody>
      </p:sp>
      <p:sp>
        <p:nvSpPr>
          <p:cNvPr id="5" name="Footer Placeholder 6"/>
          <p:cNvSpPr txBox="1">
            <a:spLocks/>
          </p:cNvSpPr>
          <p:nvPr/>
        </p:nvSpPr>
        <p:spPr>
          <a:xfrm>
            <a:off x="5003800" y="6327715"/>
            <a:ext cx="6922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2322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934804" y="825244"/>
            <a:ext cx="10711858" cy="736246"/>
          </a:xfrm>
        </p:spPr>
        <p:txBody>
          <a:bodyPr>
            <a:noAutofit/>
          </a:bodyPr>
          <a:lstStyle/>
          <a:p>
            <a:r>
              <a:rPr lang="en-US" sz="3600" dirty="0">
                <a:solidFill>
                  <a:srgbClr val="007FA3"/>
                </a:solidFill>
              </a:rPr>
              <a:t>Product Mix Pricing Strategies</a:t>
            </a:r>
            <a:endParaRPr lang="en-US" sz="3600" b="1" dirty="0">
              <a:solidFill>
                <a:srgbClr val="007FA3"/>
              </a:solidFill>
            </a:endParaRPr>
          </a:p>
        </p:txBody>
      </p:sp>
      <p:sp>
        <p:nvSpPr>
          <p:cNvPr id="3" name="Content Placeholder 2"/>
          <p:cNvSpPr>
            <a:spLocks noGrp="1"/>
          </p:cNvSpPr>
          <p:nvPr>
            <p:ph idx="1"/>
          </p:nvPr>
        </p:nvSpPr>
        <p:spPr>
          <a:xfrm>
            <a:off x="934804" y="1894837"/>
            <a:ext cx="9194361" cy="666694"/>
          </a:xfrm>
        </p:spPr>
        <p:txBody>
          <a:bodyPr>
            <a:normAutofit/>
          </a:bodyPr>
          <a:lstStyle/>
          <a:p>
            <a:pPr marL="0" indent="0">
              <a:buNone/>
            </a:pPr>
            <a:r>
              <a:rPr lang="en-US" sz="3200" b="1" dirty="0"/>
              <a:t>Product Line and Optional Product Pricing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934804" y="2665441"/>
            <a:ext cx="9973732" cy="2685878"/>
          </a:xfrm>
        </p:spPr>
        <p:txBody>
          <a:bodyPr>
            <a:normAutofit/>
          </a:bodyPr>
          <a:lstStyle/>
          <a:p>
            <a:pPr marL="0" indent="0" algn="l">
              <a:lnSpc>
                <a:spcPct val="100000"/>
              </a:lnSpc>
            </a:pPr>
            <a:r>
              <a:rPr lang="en-US" sz="2400" b="1" i="0" dirty="0">
                <a:solidFill>
                  <a:srgbClr val="000000"/>
                </a:solidFill>
              </a:rPr>
              <a:t>By-product pricing</a:t>
            </a:r>
            <a:r>
              <a:rPr lang="en-US" sz="2400" i="0" dirty="0">
                <a:solidFill>
                  <a:srgbClr val="000000"/>
                </a:solidFill>
              </a:rPr>
              <a:t> sets a price for by-products in order to make the main product’s price more competitive.</a:t>
            </a:r>
          </a:p>
          <a:p>
            <a:pPr marL="0" indent="0" algn="l">
              <a:lnSpc>
                <a:spcPct val="100000"/>
              </a:lnSpc>
            </a:pPr>
            <a:endParaRPr lang="en-US" sz="2400" b="1" i="0" dirty="0" smtClean="0">
              <a:solidFill>
                <a:srgbClr val="000000"/>
              </a:solidFill>
            </a:endParaRPr>
          </a:p>
          <a:p>
            <a:pPr marL="0" indent="0" algn="l">
              <a:lnSpc>
                <a:spcPct val="100000"/>
              </a:lnSpc>
            </a:pPr>
            <a:r>
              <a:rPr lang="en-US" sz="2400" b="1" i="0" dirty="0" smtClean="0">
                <a:solidFill>
                  <a:srgbClr val="000000"/>
                </a:solidFill>
              </a:rPr>
              <a:t>Product </a:t>
            </a:r>
            <a:r>
              <a:rPr lang="en-US" sz="2400" b="1" i="0" dirty="0">
                <a:solidFill>
                  <a:srgbClr val="000000"/>
                </a:solidFill>
              </a:rPr>
              <a:t>bundle pricing</a:t>
            </a:r>
            <a:r>
              <a:rPr lang="en-US" sz="2400" i="0" dirty="0">
                <a:solidFill>
                  <a:srgbClr val="000000"/>
                </a:solidFill>
              </a:rPr>
              <a:t> combines several products at a reduced price.</a:t>
            </a:r>
          </a:p>
        </p:txBody>
      </p:sp>
    </p:spTree>
    <p:extLst>
      <p:ext uri="{BB962C8B-B14F-4D97-AF65-F5344CB8AC3E}">
        <p14:creationId xmlns:p14="http://schemas.microsoft.com/office/powerpoint/2010/main" val="27728500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710121" y="1378634"/>
            <a:ext cx="10088580" cy="720582"/>
          </a:xfrm>
        </p:spPr>
        <p:txBody>
          <a:bodyPr>
            <a:noAutofit/>
          </a:bodyPr>
          <a:lstStyle/>
          <a:p>
            <a:r>
              <a:rPr lang="en-US" sz="3600" b="1" dirty="0">
                <a:solidFill>
                  <a:srgbClr val="007FA3"/>
                </a:solidFill>
              </a:rPr>
              <a:t>Learning Objective 3</a:t>
            </a:r>
          </a:p>
        </p:txBody>
      </p:sp>
      <p:sp>
        <p:nvSpPr>
          <p:cNvPr id="16385" name="Content Placeholder 3"/>
          <p:cNvSpPr>
            <a:spLocks noGrp="1" noChangeArrowheads="1"/>
          </p:cNvSpPr>
          <p:nvPr>
            <p:ph idx="1"/>
          </p:nvPr>
        </p:nvSpPr>
        <p:spPr>
          <a:xfrm>
            <a:off x="710121" y="2370928"/>
            <a:ext cx="10951996" cy="1230402"/>
          </a:xfrm>
        </p:spPr>
        <p:txBody>
          <a:bodyPr>
            <a:noAutofit/>
          </a:bodyPr>
          <a:lstStyle/>
          <a:p>
            <a:pPr marL="0" indent="0">
              <a:lnSpc>
                <a:spcPct val="100000"/>
              </a:lnSpc>
              <a:buNone/>
            </a:pPr>
            <a:r>
              <a:rPr lang="en-US" sz="2400" dirty="0"/>
              <a:t>Discuss how companies adjust their prices to take into account different types of customers and situations.</a:t>
            </a:r>
          </a:p>
        </p:txBody>
      </p:sp>
    </p:spTree>
    <p:extLst>
      <p:ext uri="{BB962C8B-B14F-4D97-AF65-F5344CB8AC3E}">
        <p14:creationId xmlns:p14="http://schemas.microsoft.com/office/powerpoint/2010/main" val="227170211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2465824" y="343523"/>
            <a:ext cx="6701622" cy="805339"/>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pic>
        <p:nvPicPr>
          <p:cNvPr id="3078" name="Picture 6" descr="Table describing price adjustments under 'strategy' and 'description' column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5824" y="1280197"/>
            <a:ext cx="7240884" cy="4713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296728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729865" y="750276"/>
            <a:ext cx="9211304" cy="876923"/>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2" name="Content Placeholder 1"/>
          <p:cNvSpPr>
            <a:spLocks noGrp="1"/>
          </p:cNvSpPr>
          <p:nvPr>
            <p:ph type="body" sz="quarter" idx="13"/>
          </p:nvPr>
        </p:nvSpPr>
        <p:spPr>
          <a:xfrm>
            <a:off x="729865" y="1914770"/>
            <a:ext cx="11185470" cy="3360615"/>
          </a:xfrm>
        </p:spPr>
        <p:txBody>
          <a:bodyPr>
            <a:normAutofit/>
          </a:bodyPr>
          <a:lstStyle/>
          <a:p>
            <a:pPr marL="0" indent="0" algn="l">
              <a:lnSpc>
                <a:spcPct val="100000"/>
              </a:lnSpc>
            </a:pPr>
            <a:r>
              <a:rPr lang="en-US" sz="2400" b="1" i="0" dirty="0">
                <a:solidFill>
                  <a:srgbClr val="000000"/>
                </a:solidFill>
              </a:rPr>
              <a:t>Discount and allowance pricing</a:t>
            </a:r>
            <a:r>
              <a:rPr lang="en-US" sz="2400" i="0" dirty="0">
                <a:solidFill>
                  <a:srgbClr val="000000"/>
                </a:solidFill>
              </a:rPr>
              <a:t> reduces prices to reward customer responses such as making volume purchases, paying early, or promoting the product.</a:t>
            </a:r>
          </a:p>
        </p:txBody>
      </p:sp>
    </p:spTree>
    <p:extLst>
      <p:ext uri="{BB962C8B-B14F-4D97-AF65-F5344CB8AC3E}">
        <p14:creationId xmlns:p14="http://schemas.microsoft.com/office/powerpoint/2010/main" val="30934544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448511" y="567487"/>
            <a:ext cx="6267599" cy="919036"/>
          </a:xfrm>
        </p:spPr>
        <p:txBody>
          <a:bodyPr>
            <a:noAutofit/>
          </a:bodyPr>
          <a:lstStyle/>
          <a:p>
            <a:r>
              <a:rPr lang="en-US" sz="3600" b="1" dirty="0">
                <a:solidFill>
                  <a:srgbClr val="007FA3"/>
                </a:solidFill>
              </a:rPr>
              <a:t>Price Adjustment Strategies</a:t>
            </a:r>
          </a:p>
        </p:txBody>
      </p:sp>
      <p:sp>
        <p:nvSpPr>
          <p:cNvPr id="23554" name="Content Placeholder 4"/>
          <p:cNvSpPr>
            <a:spLocks noGrp="1"/>
          </p:cNvSpPr>
          <p:nvPr>
            <p:ph idx="1"/>
          </p:nvPr>
        </p:nvSpPr>
        <p:spPr>
          <a:xfrm>
            <a:off x="448511" y="1486523"/>
            <a:ext cx="5858504" cy="2757231"/>
          </a:xfrm>
        </p:spPr>
        <p:txBody>
          <a:bodyPr>
            <a:normAutofit/>
          </a:bodyPr>
          <a:lstStyle/>
          <a:p>
            <a:pPr marL="0" indent="0">
              <a:lnSpc>
                <a:spcPct val="100000"/>
              </a:lnSpc>
              <a:buNone/>
            </a:pPr>
            <a:r>
              <a:rPr lang="en-US" sz="2400" b="1" dirty="0"/>
              <a:t>Segmented pricing</a:t>
            </a:r>
            <a:r>
              <a:rPr lang="en-US" sz="2400" dirty="0"/>
              <a:t> involves selling a product or service at two or more prices, </a:t>
            </a:r>
            <a:r>
              <a:rPr lang="en-US" sz="2400" dirty="0" smtClean="0"/>
              <a:t>where the </a:t>
            </a:r>
            <a:r>
              <a:rPr lang="en-US" sz="2400" dirty="0"/>
              <a:t>difference in prices is not based on differences in costs.</a:t>
            </a:r>
          </a:p>
          <a:p>
            <a:pPr marL="0" indent="0">
              <a:lnSpc>
                <a:spcPct val="90000"/>
              </a:lnSpc>
              <a:buNone/>
            </a:pPr>
            <a:endParaRPr lang="en-US" sz="2250" dirty="0"/>
          </a:p>
        </p:txBody>
      </p:sp>
      <p:pic>
        <p:nvPicPr>
          <p:cNvPr id="4098" name="Picture 2" descr="Walgreen's advertisement shows two seniors, a man and a woman, having a laugh while walking. A text on the photo reads &quot;Senior Discount Day - Special savings just for you&quot;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3897" y="583322"/>
            <a:ext cx="4382806" cy="5410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95834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2844800" y="842835"/>
            <a:ext cx="7049477" cy="922569"/>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3" name="Content Placeholder 2"/>
          <p:cNvSpPr>
            <a:spLocks noGrp="1"/>
          </p:cNvSpPr>
          <p:nvPr>
            <p:ph idx="1"/>
          </p:nvPr>
        </p:nvSpPr>
        <p:spPr>
          <a:xfrm>
            <a:off x="1883229" y="1955725"/>
            <a:ext cx="8904514" cy="765704"/>
          </a:xfrm>
        </p:spPr>
        <p:txBody>
          <a:bodyPr>
            <a:normAutofit/>
          </a:bodyPr>
          <a:lstStyle/>
          <a:p>
            <a:pPr marL="0" indent="0">
              <a:lnSpc>
                <a:spcPct val="120000"/>
              </a:lnSpc>
              <a:buNone/>
            </a:pPr>
            <a:r>
              <a:rPr lang="en-US" sz="3200" b="1" dirty="0"/>
              <a:t>Segmented </a:t>
            </a:r>
            <a:r>
              <a:rPr lang="en-US" sz="3200" b="1" dirty="0" smtClean="0"/>
              <a:t>Pricing </a:t>
            </a:r>
            <a:r>
              <a:rPr lang="en-US" sz="3200" dirty="0" smtClean="0"/>
              <a:t>takes several forms: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2082800" y="2732315"/>
            <a:ext cx="6674338" cy="2492830"/>
          </a:xfrm>
        </p:spPr>
        <p:txBody>
          <a:bodyPr>
            <a:normAutofit/>
          </a:bodyPr>
          <a:lstStyle/>
          <a:p>
            <a:pPr marL="280988" indent="-280988" algn="l">
              <a:lnSpc>
                <a:spcPct val="110000"/>
              </a:lnSpc>
              <a:buClr>
                <a:srgbClr val="0088B8"/>
              </a:buClr>
              <a:buFont typeface="Arial"/>
              <a:buChar char="•"/>
            </a:pPr>
            <a:r>
              <a:rPr lang="en-US" sz="2800" i="0" dirty="0" smtClean="0">
                <a:solidFill>
                  <a:srgbClr val="000000"/>
                </a:solidFill>
              </a:rPr>
              <a:t>Customer-segment </a:t>
            </a:r>
            <a:r>
              <a:rPr lang="en-US" sz="2800" i="0" dirty="0">
                <a:solidFill>
                  <a:srgbClr val="000000"/>
                </a:solidFill>
              </a:rPr>
              <a:t>pricing</a:t>
            </a:r>
          </a:p>
          <a:p>
            <a:pPr marL="280988" indent="-280988" algn="l">
              <a:lnSpc>
                <a:spcPct val="110000"/>
              </a:lnSpc>
              <a:buClr>
                <a:srgbClr val="0088B8"/>
              </a:buClr>
              <a:buFont typeface="Arial"/>
              <a:buChar char="•"/>
            </a:pPr>
            <a:r>
              <a:rPr lang="en-US" sz="2800" i="0" dirty="0">
                <a:solidFill>
                  <a:srgbClr val="000000"/>
                </a:solidFill>
              </a:rPr>
              <a:t>Product-form pricing</a:t>
            </a:r>
          </a:p>
          <a:p>
            <a:pPr marL="280988" indent="-280988" algn="l">
              <a:lnSpc>
                <a:spcPct val="110000"/>
              </a:lnSpc>
              <a:buClr>
                <a:srgbClr val="0088B8"/>
              </a:buClr>
              <a:buFont typeface="Arial"/>
              <a:buChar char="•"/>
            </a:pPr>
            <a:r>
              <a:rPr lang="en-US" sz="2800" i="0" dirty="0">
                <a:solidFill>
                  <a:srgbClr val="000000"/>
                </a:solidFill>
              </a:rPr>
              <a:t>Location-based pricing</a:t>
            </a:r>
          </a:p>
          <a:p>
            <a:pPr marL="280988" indent="-280988" algn="l">
              <a:lnSpc>
                <a:spcPct val="110000"/>
              </a:lnSpc>
              <a:buClr>
                <a:srgbClr val="0088B8"/>
              </a:buClr>
              <a:buFont typeface="Arial"/>
              <a:buChar char="•"/>
            </a:pPr>
            <a:r>
              <a:rPr lang="en-US" sz="2800" i="0" dirty="0">
                <a:solidFill>
                  <a:srgbClr val="000000"/>
                </a:solidFill>
              </a:rPr>
              <a:t>Time-based pricing</a:t>
            </a:r>
          </a:p>
        </p:txBody>
      </p:sp>
    </p:spTree>
    <p:extLst>
      <p:ext uri="{BB962C8B-B14F-4D97-AF65-F5344CB8AC3E}">
        <p14:creationId xmlns:p14="http://schemas.microsoft.com/office/powerpoint/2010/main" val="13170580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23649" y="586154"/>
            <a:ext cx="10172597" cy="783137"/>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3" name="Content Placeholder 2"/>
          <p:cNvSpPr>
            <a:spLocks noGrp="1"/>
          </p:cNvSpPr>
          <p:nvPr>
            <p:ph idx="1"/>
          </p:nvPr>
        </p:nvSpPr>
        <p:spPr>
          <a:xfrm>
            <a:off x="823649" y="1612141"/>
            <a:ext cx="7535333" cy="599040"/>
          </a:xfrm>
        </p:spPr>
        <p:txBody>
          <a:bodyPr>
            <a:normAutofit/>
          </a:bodyPr>
          <a:lstStyle/>
          <a:p>
            <a:pPr marL="0" indent="0">
              <a:buNone/>
            </a:pPr>
            <a:r>
              <a:rPr lang="en-US" sz="3200" b="1" dirty="0" smtClean="0"/>
              <a:t>Psychological </a:t>
            </a:r>
            <a:r>
              <a:rPr lang="en-US" sz="3200" b="1" dirty="0"/>
              <a:t>Pricing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23648" y="2454032"/>
            <a:ext cx="10782197" cy="2516554"/>
          </a:xfrm>
        </p:spPr>
        <p:txBody>
          <a:bodyPr>
            <a:normAutofit/>
          </a:bodyPr>
          <a:lstStyle/>
          <a:p>
            <a:pPr marL="0" indent="0" algn="l">
              <a:lnSpc>
                <a:spcPct val="100000"/>
              </a:lnSpc>
            </a:pPr>
            <a:r>
              <a:rPr lang="en-US" sz="2400" b="1" i="0" dirty="0">
                <a:solidFill>
                  <a:srgbClr val="000000"/>
                </a:solidFill>
              </a:rPr>
              <a:t>Psychological pricing</a:t>
            </a:r>
            <a:r>
              <a:rPr lang="en-US" sz="2400" i="0" dirty="0">
                <a:solidFill>
                  <a:srgbClr val="000000"/>
                </a:solidFill>
              </a:rPr>
              <a:t> considers the psychology of prices and not simply the economics; the price is used to say something about the product.</a:t>
            </a:r>
          </a:p>
          <a:p>
            <a:pPr marL="0" indent="0" algn="l"/>
            <a:endParaRPr lang="en-US" sz="2400" b="1" i="0" dirty="0" smtClean="0">
              <a:solidFill>
                <a:srgbClr val="000000"/>
              </a:solidFill>
            </a:endParaRPr>
          </a:p>
          <a:p>
            <a:pPr marL="0" indent="0" algn="l">
              <a:lnSpc>
                <a:spcPct val="100000"/>
              </a:lnSpc>
            </a:pPr>
            <a:r>
              <a:rPr lang="en-US" sz="2400" b="1" i="0" dirty="0" smtClean="0">
                <a:solidFill>
                  <a:srgbClr val="000000"/>
                </a:solidFill>
              </a:rPr>
              <a:t>Reference </a:t>
            </a:r>
            <a:r>
              <a:rPr lang="en-US" sz="2400" b="1" i="0" dirty="0">
                <a:solidFill>
                  <a:srgbClr val="000000"/>
                </a:solidFill>
              </a:rPr>
              <a:t>prices </a:t>
            </a:r>
            <a:r>
              <a:rPr lang="en-US" sz="2400" i="0" dirty="0">
                <a:solidFill>
                  <a:srgbClr val="000000"/>
                </a:solidFill>
              </a:rPr>
              <a:t>are prices that buyers carry in their minds and refer to when they look at a given product.</a:t>
            </a:r>
          </a:p>
        </p:txBody>
      </p:sp>
    </p:spTree>
    <p:extLst>
      <p:ext uri="{BB962C8B-B14F-4D97-AF65-F5344CB8AC3E}">
        <p14:creationId xmlns:p14="http://schemas.microsoft.com/office/powerpoint/2010/main" val="91926821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448511" y="679937"/>
            <a:ext cx="10547735" cy="806585"/>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2" name="Content Placeholder 1"/>
          <p:cNvSpPr>
            <a:spLocks noGrp="1"/>
          </p:cNvSpPr>
          <p:nvPr>
            <p:ph type="body" sz="quarter" idx="13"/>
          </p:nvPr>
        </p:nvSpPr>
        <p:spPr>
          <a:xfrm>
            <a:off x="575733" y="1891527"/>
            <a:ext cx="11277600" cy="3781905"/>
          </a:xfrm>
        </p:spPr>
        <p:txBody>
          <a:bodyPr>
            <a:normAutofit/>
          </a:bodyPr>
          <a:lstStyle/>
          <a:p>
            <a:pPr marL="0" indent="0" algn="l">
              <a:lnSpc>
                <a:spcPct val="100000"/>
              </a:lnSpc>
            </a:pPr>
            <a:r>
              <a:rPr lang="en-US" sz="2400" b="1" i="0" dirty="0">
                <a:solidFill>
                  <a:srgbClr val="000000"/>
                </a:solidFill>
              </a:rPr>
              <a:t>Promotional pricing </a:t>
            </a:r>
            <a:r>
              <a:rPr lang="en-US" sz="2400" i="0" dirty="0">
                <a:solidFill>
                  <a:srgbClr val="000000"/>
                </a:solidFill>
              </a:rPr>
              <a:t>is characterized by temporarily pricing products below the list price, and sometimes even below cost, to increase short-run sales. </a:t>
            </a:r>
          </a:p>
          <a:p>
            <a:pPr marL="0" indent="0" algn="l"/>
            <a:endParaRPr lang="en-US" sz="2400" i="0" dirty="0" smtClean="0">
              <a:solidFill>
                <a:srgbClr val="000000"/>
              </a:solidFill>
            </a:endParaRPr>
          </a:p>
          <a:p>
            <a:pPr marL="0" indent="0" algn="l"/>
            <a:r>
              <a:rPr lang="en-US" sz="2400" i="0" dirty="0" smtClean="0">
                <a:solidFill>
                  <a:srgbClr val="000000"/>
                </a:solidFill>
              </a:rPr>
              <a:t>Examples </a:t>
            </a:r>
            <a:r>
              <a:rPr lang="en-US" sz="2400" i="0" dirty="0">
                <a:solidFill>
                  <a:srgbClr val="000000"/>
                </a:solidFill>
              </a:rPr>
              <a:t>include:</a:t>
            </a:r>
            <a:endParaRPr lang="en-US" sz="2400" b="1" i="0" dirty="0">
              <a:solidFill>
                <a:srgbClr val="000000"/>
              </a:solidFill>
            </a:endParaRPr>
          </a:p>
          <a:p>
            <a:pPr marL="228600" lvl="1">
              <a:lnSpc>
                <a:spcPct val="50000"/>
              </a:lnSpc>
              <a:buClr>
                <a:srgbClr val="0088B8"/>
              </a:buClr>
            </a:pPr>
            <a:endParaRPr lang="en-US" dirty="0" smtClean="0"/>
          </a:p>
          <a:p>
            <a:pPr marL="228600" lvl="1">
              <a:lnSpc>
                <a:spcPct val="100000"/>
              </a:lnSpc>
              <a:buClr>
                <a:srgbClr val="0088B8"/>
              </a:buClr>
            </a:pPr>
            <a:r>
              <a:rPr lang="en-US" dirty="0" smtClean="0"/>
              <a:t>special-event </a:t>
            </a:r>
            <a:r>
              <a:rPr lang="en-US" dirty="0"/>
              <a:t>pricing</a:t>
            </a:r>
          </a:p>
          <a:p>
            <a:pPr marL="228600" lvl="1">
              <a:lnSpc>
                <a:spcPct val="100000"/>
              </a:lnSpc>
              <a:buClr>
                <a:srgbClr val="0088B8"/>
              </a:buClr>
            </a:pPr>
            <a:r>
              <a:rPr lang="en-US" dirty="0"/>
              <a:t>limited-time offers</a:t>
            </a:r>
          </a:p>
          <a:p>
            <a:pPr marL="228600" lvl="1">
              <a:lnSpc>
                <a:spcPct val="100000"/>
              </a:lnSpc>
              <a:buClr>
                <a:srgbClr val="0088B8"/>
              </a:buClr>
            </a:pPr>
            <a:r>
              <a:rPr lang="en-US" dirty="0"/>
              <a:t>cash rebates</a:t>
            </a:r>
          </a:p>
          <a:p>
            <a:pPr marL="228600" lvl="1">
              <a:lnSpc>
                <a:spcPct val="100000"/>
              </a:lnSpc>
              <a:buClr>
                <a:srgbClr val="0088B8"/>
              </a:buClr>
            </a:pPr>
            <a:r>
              <a:rPr lang="en-US" dirty="0"/>
              <a:t>low-interest financing, extended warranties, or free maintenance</a:t>
            </a:r>
          </a:p>
        </p:txBody>
      </p:sp>
    </p:spTree>
    <p:extLst>
      <p:ext uri="{BB962C8B-B14F-4D97-AF65-F5344CB8AC3E}">
        <p14:creationId xmlns:p14="http://schemas.microsoft.com/office/powerpoint/2010/main" val="406037279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24084" y="606074"/>
            <a:ext cx="10571181" cy="922569"/>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3" name="Content Placeholder 2"/>
          <p:cNvSpPr>
            <a:spLocks noGrp="1"/>
          </p:cNvSpPr>
          <p:nvPr>
            <p:ph idx="1"/>
          </p:nvPr>
        </p:nvSpPr>
        <p:spPr>
          <a:xfrm>
            <a:off x="824083" y="1618913"/>
            <a:ext cx="10571181" cy="972748"/>
          </a:xfrm>
        </p:spPr>
        <p:txBody>
          <a:bodyPr>
            <a:normAutofit/>
          </a:bodyPr>
          <a:lstStyle/>
          <a:p>
            <a:pPr marL="0" indent="0">
              <a:lnSpc>
                <a:spcPct val="120000"/>
              </a:lnSpc>
              <a:buNone/>
            </a:pPr>
            <a:r>
              <a:rPr lang="en-US" sz="2400" b="1" dirty="0"/>
              <a:t>Geographical pricing </a:t>
            </a:r>
            <a:r>
              <a:rPr lang="en-US" sz="2400" dirty="0"/>
              <a:t>is used for customers in different parts of the country or the world.</a:t>
            </a:r>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24084" y="2820267"/>
            <a:ext cx="9398000" cy="2590800"/>
          </a:xfrm>
        </p:spPr>
        <p:txBody>
          <a:bodyPr>
            <a:normAutofit/>
          </a:bodyPr>
          <a:lstStyle/>
          <a:p>
            <a:pPr marL="352425" lvl="2" indent="-352425">
              <a:buClr>
                <a:srgbClr val="0088B8"/>
              </a:buClr>
            </a:pPr>
            <a:r>
              <a:rPr lang="en-US" sz="2800" dirty="0"/>
              <a:t>FOB-origin pricing</a:t>
            </a:r>
          </a:p>
          <a:p>
            <a:pPr marL="352425" lvl="2" indent="-352425">
              <a:buClr>
                <a:srgbClr val="0088B8"/>
              </a:buClr>
            </a:pPr>
            <a:r>
              <a:rPr lang="en-US" sz="2800" dirty="0"/>
              <a:t>Uniform-delivered pricing</a:t>
            </a:r>
          </a:p>
          <a:p>
            <a:pPr marL="352425" lvl="2" indent="-352425">
              <a:buClr>
                <a:srgbClr val="0088B8"/>
              </a:buClr>
            </a:pPr>
            <a:r>
              <a:rPr lang="en-US" sz="2800" dirty="0"/>
              <a:t>Zone pricing</a:t>
            </a:r>
          </a:p>
          <a:p>
            <a:pPr marL="352425" lvl="2" indent="-352425">
              <a:buClr>
                <a:srgbClr val="0088B8"/>
              </a:buClr>
            </a:pPr>
            <a:r>
              <a:rPr lang="en-US" sz="2800" dirty="0"/>
              <a:t>Basing-point pricing</a:t>
            </a:r>
          </a:p>
          <a:p>
            <a:pPr marL="352425" lvl="2" indent="-352425">
              <a:buClr>
                <a:srgbClr val="0088B8"/>
              </a:buClr>
            </a:pPr>
            <a:r>
              <a:rPr lang="en-US" sz="2800" dirty="0"/>
              <a:t>Freight-absorption pricing</a:t>
            </a:r>
          </a:p>
        </p:txBody>
      </p:sp>
    </p:spTree>
    <p:extLst>
      <p:ext uri="{BB962C8B-B14F-4D97-AF65-F5344CB8AC3E}">
        <p14:creationId xmlns:p14="http://schemas.microsoft.com/office/powerpoint/2010/main" val="201700419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677333" y="686294"/>
            <a:ext cx="10625889" cy="619015"/>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3" name="Content Placeholder 2"/>
          <p:cNvSpPr>
            <a:spLocks noGrp="1"/>
          </p:cNvSpPr>
          <p:nvPr>
            <p:ph idx="1"/>
          </p:nvPr>
        </p:nvSpPr>
        <p:spPr>
          <a:xfrm>
            <a:off x="677333" y="1745575"/>
            <a:ext cx="9770533" cy="574292"/>
          </a:xfrm>
        </p:spPr>
        <p:txBody>
          <a:bodyPr>
            <a:noAutofit/>
          </a:bodyPr>
          <a:lstStyle/>
          <a:p>
            <a:pPr marL="0" indent="0">
              <a:buNone/>
            </a:pPr>
            <a:r>
              <a:rPr lang="en-US" sz="3200" b="1" dirty="0"/>
              <a:t>Geographical Pricing</a:t>
            </a:r>
            <a:endParaRPr lang="en-US" sz="3200" dirty="0"/>
          </a:p>
        </p:txBody>
      </p:sp>
      <p:sp>
        <p:nvSpPr>
          <p:cNvPr id="2" name="Content Placeholder 1"/>
          <p:cNvSpPr>
            <a:spLocks noGrp="1"/>
          </p:cNvSpPr>
          <p:nvPr>
            <p:ph type="body" sz="quarter" idx="13"/>
          </p:nvPr>
        </p:nvSpPr>
        <p:spPr>
          <a:xfrm>
            <a:off x="677333" y="2572563"/>
            <a:ext cx="10625889" cy="3038528"/>
          </a:xfrm>
        </p:spPr>
        <p:txBody>
          <a:bodyPr>
            <a:noAutofit/>
          </a:bodyPr>
          <a:lstStyle/>
          <a:p>
            <a:pPr marL="0" indent="0" algn="l"/>
            <a:r>
              <a:rPr lang="en-US" sz="2400" b="1" i="0" dirty="0">
                <a:solidFill>
                  <a:srgbClr val="000000"/>
                </a:solidFill>
              </a:rPr>
              <a:t>FOB-origin (free on board) pricing</a:t>
            </a:r>
            <a:r>
              <a:rPr lang="en-US" sz="2400" i="0" dirty="0">
                <a:solidFill>
                  <a:srgbClr val="000000"/>
                </a:solidFill>
              </a:rPr>
              <a:t> is a geographical pricing strategy in which goods are placed free on board a carrier; the customer pays the freight from the factory to the destination.</a:t>
            </a:r>
          </a:p>
          <a:p>
            <a:pPr marL="0" indent="0" algn="l"/>
            <a:endParaRPr lang="en-US" sz="2400" b="1" i="0" dirty="0" smtClean="0">
              <a:solidFill>
                <a:srgbClr val="000000"/>
              </a:solidFill>
            </a:endParaRPr>
          </a:p>
          <a:p>
            <a:pPr marL="0" indent="0" algn="l"/>
            <a:r>
              <a:rPr lang="en-US" sz="2400" b="1" i="0" dirty="0" smtClean="0">
                <a:solidFill>
                  <a:srgbClr val="000000"/>
                </a:solidFill>
              </a:rPr>
              <a:t>Uniform-delivered </a:t>
            </a:r>
            <a:r>
              <a:rPr lang="en-US" sz="2400" b="1" i="0" dirty="0">
                <a:solidFill>
                  <a:srgbClr val="000000"/>
                </a:solidFill>
              </a:rPr>
              <a:t>pricing</a:t>
            </a:r>
            <a:r>
              <a:rPr lang="en-US" sz="2400" i="0" dirty="0">
                <a:solidFill>
                  <a:srgbClr val="000000"/>
                </a:solidFill>
              </a:rPr>
              <a:t> is a geographical pricing strategy in which the company charges the same price plus freight to all customers, regardless of their location.</a:t>
            </a:r>
          </a:p>
        </p:txBody>
      </p:sp>
    </p:spTree>
    <p:extLst>
      <p:ext uri="{BB962C8B-B14F-4D97-AF65-F5344CB8AC3E}">
        <p14:creationId xmlns:p14="http://schemas.microsoft.com/office/powerpoint/2010/main" val="259825380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p:cNvSpPr>
            <a:spLocks noGrp="1" noChangeArrowheads="1"/>
          </p:cNvSpPr>
          <p:nvPr>
            <p:ph type="title"/>
          </p:nvPr>
        </p:nvSpPr>
        <p:spPr>
          <a:xfrm>
            <a:off x="668215" y="546100"/>
            <a:ext cx="10915930" cy="728984"/>
          </a:xfrm>
        </p:spPr>
        <p:txBody>
          <a:bodyPr>
            <a:noAutofit/>
          </a:bodyPr>
          <a:lstStyle/>
          <a:p>
            <a:r>
              <a:rPr lang="en-US" sz="3600" b="1" dirty="0">
                <a:solidFill>
                  <a:srgbClr val="007FA3"/>
                </a:solidFill>
              </a:rPr>
              <a:t>Learning Objectives</a:t>
            </a:r>
          </a:p>
        </p:txBody>
      </p:sp>
      <p:sp>
        <p:nvSpPr>
          <p:cNvPr id="16385" name="Content Placeholder 3"/>
          <p:cNvSpPr>
            <a:spLocks noGrp="1" noChangeArrowheads="1"/>
          </p:cNvSpPr>
          <p:nvPr>
            <p:ph idx="1"/>
          </p:nvPr>
        </p:nvSpPr>
        <p:spPr>
          <a:xfrm>
            <a:off x="668215" y="1456267"/>
            <a:ext cx="10902462" cy="3636433"/>
          </a:xfrm>
        </p:spPr>
        <p:txBody>
          <a:bodyPr>
            <a:noAutofit/>
          </a:bodyPr>
          <a:lstStyle/>
          <a:p>
            <a:pPr marL="0" indent="0">
              <a:buNone/>
            </a:pPr>
            <a:r>
              <a:rPr lang="en-US" sz="2400" b="1" dirty="0">
                <a:solidFill>
                  <a:srgbClr val="007FA3"/>
                </a:solidFill>
                <a:cs typeface="Arial"/>
              </a:rPr>
              <a:t>11-1</a:t>
            </a:r>
            <a:r>
              <a:rPr lang="en-US" sz="2400" b="1" dirty="0">
                <a:solidFill>
                  <a:srgbClr val="0088B8"/>
                </a:solidFill>
                <a:cs typeface="Arial"/>
              </a:rPr>
              <a:t>  </a:t>
            </a:r>
            <a:r>
              <a:rPr lang="en-US" sz="2400" dirty="0"/>
              <a:t>Describe the major strategies for pricing new products.</a:t>
            </a:r>
          </a:p>
          <a:p>
            <a:pPr marL="800100" indent="-800100">
              <a:lnSpc>
                <a:spcPct val="50000"/>
              </a:lnSpc>
              <a:buNone/>
            </a:pPr>
            <a:endParaRPr lang="en-US" sz="2400" b="1" dirty="0" smtClean="0">
              <a:solidFill>
                <a:srgbClr val="007FA3"/>
              </a:solidFill>
              <a:cs typeface="Arial"/>
            </a:endParaRPr>
          </a:p>
          <a:p>
            <a:pPr marL="800100" indent="-800100">
              <a:buNone/>
            </a:pPr>
            <a:r>
              <a:rPr lang="en-US" sz="2400" b="1" dirty="0" smtClean="0">
                <a:solidFill>
                  <a:srgbClr val="007FA3"/>
                </a:solidFill>
                <a:cs typeface="Arial"/>
              </a:rPr>
              <a:t>11-2</a:t>
            </a:r>
            <a:r>
              <a:rPr lang="en-US" sz="2400" b="1" dirty="0" smtClean="0">
                <a:solidFill>
                  <a:srgbClr val="0088B8"/>
                </a:solidFill>
                <a:cs typeface="Arial"/>
              </a:rPr>
              <a:t>  </a:t>
            </a:r>
            <a:r>
              <a:rPr lang="en-US" sz="2400" dirty="0" smtClean="0"/>
              <a:t>Explain </a:t>
            </a:r>
            <a:r>
              <a:rPr lang="en-US" sz="2400" dirty="0"/>
              <a:t>how companies find a set of prices that maximizes the profits from the total product mix.</a:t>
            </a:r>
          </a:p>
          <a:p>
            <a:pPr marL="800100" indent="-800100">
              <a:lnSpc>
                <a:spcPct val="50000"/>
              </a:lnSpc>
              <a:buNone/>
            </a:pPr>
            <a:endParaRPr lang="en-US" sz="2400" b="1" dirty="0" smtClean="0">
              <a:solidFill>
                <a:srgbClr val="007FA3"/>
              </a:solidFill>
              <a:cs typeface="Arial"/>
            </a:endParaRPr>
          </a:p>
          <a:p>
            <a:pPr marL="800100" indent="-800100">
              <a:buNone/>
            </a:pPr>
            <a:r>
              <a:rPr lang="en-US" sz="2400" b="1" dirty="0" smtClean="0">
                <a:solidFill>
                  <a:srgbClr val="007FA3"/>
                </a:solidFill>
                <a:cs typeface="Arial"/>
              </a:rPr>
              <a:t>11-3</a:t>
            </a:r>
            <a:r>
              <a:rPr lang="en-US" sz="2400" b="1" dirty="0" smtClean="0">
                <a:solidFill>
                  <a:srgbClr val="0088B8"/>
                </a:solidFill>
                <a:cs typeface="Arial"/>
              </a:rPr>
              <a:t> </a:t>
            </a:r>
            <a:r>
              <a:rPr lang="en-US" sz="2400" b="1" dirty="0" smtClean="0">
                <a:solidFill>
                  <a:srgbClr val="0088B8"/>
                </a:solidFill>
              </a:rPr>
              <a:t> </a:t>
            </a:r>
            <a:r>
              <a:rPr lang="en-US" sz="2400" dirty="0"/>
              <a:t>Discuss how companies adjust their prices to take into account different  types of customers and situations.</a:t>
            </a:r>
          </a:p>
          <a:p>
            <a:pPr marL="800100" indent="-800100">
              <a:lnSpc>
                <a:spcPct val="50000"/>
              </a:lnSpc>
              <a:buNone/>
            </a:pPr>
            <a:endParaRPr lang="en-US" sz="2400" b="1" dirty="0" smtClean="0">
              <a:solidFill>
                <a:srgbClr val="007FA3"/>
              </a:solidFill>
              <a:cs typeface="Arial"/>
            </a:endParaRPr>
          </a:p>
          <a:p>
            <a:pPr marL="800100" indent="-800100">
              <a:buNone/>
            </a:pPr>
            <a:r>
              <a:rPr lang="en-US" sz="2400" b="1" dirty="0" smtClean="0">
                <a:solidFill>
                  <a:srgbClr val="007FA3"/>
                </a:solidFill>
                <a:cs typeface="Arial"/>
              </a:rPr>
              <a:t>11-4</a:t>
            </a:r>
            <a:r>
              <a:rPr lang="en-US" sz="2400" b="1" dirty="0" smtClean="0">
                <a:solidFill>
                  <a:srgbClr val="0088B8"/>
                </a:solidFill>
                <a:cs typeface="Arial"/>
              </a:rPr>
              <a:t> </a:t>
            </a:r>
            <a:r>
              <a:rPr lang="en-US" sz="2400" b="1" dirty="0" smtClean="0">
                <a:solidFill>
                  <a:srgbClr val="0088B8"/>
                </a:solidFill>
              </a:rPr>
              <a:t> </a:t>
            </a:r>
            <a:r>
              <a:rPr lang="en-US" sz="2400" dirty="0"/>
              <a:t>Discuss the key issues related to initiating and responding to price changes.</a:t>
            </a:r>
          </a:p>
          <a:p>
            <a:pPr marL="0" indent="0">
              <a:lnSpc>
                <a:spcPct val="50000"/>
              </a:lnSpc>
              <a:buNone/>
              <a:tabLst>
                <a:tab pos="571500" algn="l"/>
                <a:tab pos="1028700" algn="l"/>
              </a:tabLst>
            </a:pPr>
            <a:endParaRPr lang="en-US" sz="2400" b="1" dirty="0" smtClean="0">
              <a:solidFill>
                <a:srgbClr val="007FA3"/>
              </a:solidFill>
              <a:cs typeface="Arial"/>
            </a:endParaRPr>
          </a:p>
          <a:p>
            <a:pPr marL="0" indent="0">
              <a:buNone/>
              <a:tabLst>
                <a:tab pos="571500" algn="l"/>
                <a:tab pos="1028700" algn="l"/>
              </a:tabLst>
            </a:pPr>
            <a:r>
              <a:rPr lang="en-US" sz="2400" b="1" dirty="0" smtClean="0">
                <a:solidFill>
                  <a:srgbClr val="007FA3"/>
                </a:solidFill>
                <a:cs typeface="Arial"/>
              </a:rPr>
              <a:t>11-5</a:t>
            </a:r>
            <a:r>
              <a:rPr lang="en-US" sz="2400" b="1" dirty="0" smtClean="0">
                <a:solidFill>
                  <a:srgbClr val="0088B8"/>
                </a:solidFill>
                <a:cs typeface="Arial"/>
              </a:rPr>
              <a:t>  </a:t>
            </a:r>
            <a:r>
              <a:rPr lang="en-US" sz="2400" dirty="0"/>
              <a:t>Overview the social and legal issues that affect pricing decisions.</a:t>
            </a:r>
          </a:p>
        </p:txBody>
      </p:sp>
    </p:spTree>
    <p:extLst>
      <p:ext uri="{BB962C8B-B14F-4D97-AF65-F5344CB8AC3E}">
        <p14:creationId xmlns:p14="http://schemas.microsoft.com/office/powerpoint/2010/main" val="219251791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677333" y="703385"/>
            <a:ext cx="9999355" cy="783138"/>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3" name="Content Placeholder 2"/>
          <p:cNvSpPr>
            <a:spLocks noGrp="1"/>
          </p:cNvSpPr>
          <p:nvPr>
            <p:ph idx="1"/>
          </p:nvPr>
        </p:nvSpPr>
        <p:spPr>
          <a:xfrm>
            <a:off x="677333" y="1743531"/>
            <a:ext cx="9770533" cy="574292"/>
          </a:xfrm>
        </p:spPr>
        <p:txBody>
          <a:bodyPr>
            <a:noAutofit/>
          </a:bodyPr>
          <a:lstStyle/>
          <a:p>
            <a:pPr marL="0" indent="0">
              <a:buNone/>
            </a:pPr>
            <a:r>
              <a:rPr lang="en-US" sz="3200" b="1" dirty="0"/>
              <a:t>Geographical Pricing</a:t>
            </a:r>
            <a:endParaRPr lang="en-US" sz="3200" dirty="0"/>
          </a:p>
        </p:txBody>
      </p:sp>
      <p:sp>
        <p:nvSpPr>
          <p:cNvPr id="2" name="Content Placeholder 1"/>
          <p:cNvSpPr>
            <a:spLocks noGrp="1"/>
          </p:cNvSpPr>
          <p:nvPr>
            <p:ph type="body" sz="quarter" idx="13"/>
          </p:nvPr>
        </p:nvSpPr>
        <p:spPr>
          <a:xfrm>
            <a:off x="677333" y="2509300"/>
            <a:ext cx="10717498" cy="2644592"/>
          </a:xfrm>
        </p:spPr>
        <p:txBody>
          <a:bodyPr>
            <a:noAutofit/>
          </a:bodyPr>
          <a:lstStyle/>
          <a:p>
            <a:pPr marL="0" indent="0" algn="l">
              <a:lnSpc>
                <a:spcPct val="100000"/>
              </a:lnSpc>
            </a:pPr>
            <a:r>
              <a:rPr lang="en-US" sz="2400" b="1" i="0" dirty="0">
                <a:solidFill>
                  <a:srgbClr val="000000"/>
                </a:solidFill>
              </a:rPr>
              <a:t>Zone pricing</a:t>
            </a:r>
            <a:r>
              <a:rPr lang="en-US" sz="2400" i="0" dirty="0">
                <a:solidFill>
                  <a:srgbClr val="000000"/>
                </a:solidFill>
              </a:rPr>
              <a:t> is a strategy in which the company sets up two or more zones where customers within a given zone pay the same price</a:t>
            </a:r>
            <a:r>
              <a:rPr lang="en-US" sz="2400" i="0" dirty="0" smtClean="0">
                <a:solidFill>
                  <a:srgbClr val="000000"/>
                </a:solidFill>
              </a:rPr>
              <a:t>. The more distant the zone, the higher the price.</a:t>
            </a:r>
            <a:endParaRPr lang="en-US" sz="2400" i="0" dirty="0">
              <a:solidFill>
                <a:srgbClr val="000000"/>
              </a:solidFill>
            </a:endParaRPr>
          </a:p>
          <a:p>
            <a:pPr marL="0" indent="0" algn="l">
              <a:lnSpc>
                <a:spcPct val="100000"/>
              </a:lnSpc>
            </a:pPr>
            <a:endParaRPr lang="en-US" sz="2400" b="1" i="0" dirty="0" smtClean="0">
              <a:solidFill>
                <a:srgbClr val="000000"/>
              </a:solidFill>
            </a:endParaRPr>
          </a:p>
          <a:p>
            <a:pPr marL="0" indent="0" algn="l">
              <a:lnSpc>
                <a:spcPct val="100000"/>
              </a:lnSpc>
            </a:pPr>
            <a:r>
              <a:rPr lang="en-US" sz="2400" b="1" i="0" dirty="0" smtClean="0">
                <a:solidFill>
                  <a:srgbClr val="000000"/>
                </a:solidFill>
              </a:rPr>
              <a:t>Basing-point </a:t>
            </a:r>
            <a:r>
              <a:rPr lang="en-US" sz="2400" b="1" i="0" dirty="0">
                <a:solidFill>
                  <a:srgbClr val="000000"/>
                </a:solidFill>
              </a:rPr>
              <a:t>pricing</a:t>
            </a:r>
            <a:r>
              <a:rPr lang="en-US" sz="2400" i="0" dirty="0">
                <a:solidFill>
                  <a:srgbClr val="000000"/>
                </a:solidFill>
              </a:rPr>
              <a:t> means that a seller selects a given city as a “basing point” and charges all customers the freight cost from that city  to the customer</a:t>
            </a:r>
            <a:r>
              <a:rPr lang="en-US" sz="2400" i="0" dirty="0" smtClean="0">
                <a:solidFill>
                  <a:srgbClr val="000000"/>
                </a:solidFill>
              </a:rPr>
              <a:t>. </a:t>
            </a:r>
          </a:p>
        </p:txBody>
      </p:sp>
    </p:spTree>
    <p:extLst>
      <p:ext uri="{BB962C8B-B14F-4D97-AF65-F5344CB8AC3E}">
        <p14:creationId xmlns:p14="http://schemas.microsoft.com/office/powerpoint/2010/main" val="1182232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748975" y="859533"/>
            <a:ext cx="10535138" cy="830031"/>
          </a:xfrm>
        </p:spPr>
        <p:txBody>
          <a:bodyPr>
            <a:noAutofit/>
          </a:bodyPr>
          <a:lstStyle/>
          <a:p>
            <a:r>
              <a:rPr lang="en-US" sz="3600" dirty="0">
                <a:solidFill>
                  <a:srgbClr val="007FA3"/>
                </a:solidFill>
              </a:rPr>
              <a:t>Price Adjustment Strategies</a:t>
            </a:r>
            <a:endParaRPr lang="en-US" sz="3600" b="1" dirty="0">
              <a:solidFill>
                <a:srgbClr val="007FA3"/>
              </a:solidFill>
            </a:endParaRPr>
          </a:p>
        </p:txBody>
      </p:sp>
      <p:sp>
        <p:nvSpPr>
          <p:cNvPr id="3" name="Content Placeholder 2"/>
          <p:cNvSpPr>
            <a:spLocks noGrp="1"/>
          </p:cNvSpPr>
          <p:nvPr>
            <p:ph idx="1"/>
          </p:nvPr>
        </p:nvSpPr>
        <p:spPr>
          <a:xfrm>
            <a:off x="748975" y="1984595"/>
            <a:ext cx="9770533" cy="574292"/>
          </a:xfrm>
        </p:spPr>
        <p:txBody>
          <a:bodyPr>
            <a:noAutofit/>
          </a:bodyPr>
          <a:lstStyle/>
          <a:p>
            <a:pPr marL="0" indent="0">
              <a:buNone/>
            </a:pPr>
            <a:r>
              <a:rPr lang="en-US" sz="3200" b="1" dirty="0"/>
              <a:t>Geographical Pricing</a:t>
            </a:r>
            <a:endParaRPr lang="en-US" sz="3200" dirty="0"/>
          </a:p>
        </p:txBody>
      </p:sp>
      <p:sp>
        <p:nvSpPr>
          <p:cNvPr id="2" name="Content Placeholder 1"/>
          <p:cNvSpPr>
            <a:spLocks noGrp="1"/>
          </p:cNvSpPr>
          <p:nvPr>
            <p:ph type="body" sz="quarter" idx="13"/>
          </p:nvPr>
        </p:nvSpPr>
        <p:spPr>
          <a:xfrm>
            <a:off x="748975" y="2783580"/>
            <a:ext cx="10974102" cy="1507066"/>
          </a:xfrm>
        </p:spPr>
        <p:txBody>
          <a:bodyPr>
            <a:noAutofit/>
          </a:bodyPr>
          <a:lstStyle/>
          <a:p>
            <a:pPr marL="0" indent="0" algn="l">
              <a:lnSpc>
                <a:spcPct val="100000"/>
              </a:lnSpc>
            </a:pPr>
            <a:r>
              <a:rPr lang="en-US" sz="2400" b="1" i="0" dirty="0">
                <a:solidFill>
                  <a:srgbClr val="000000"/>
                </a:solidFill>
              </a:rPr>
              <a:t>Freight-absorption pricing</a:t>
            </a:r>
            <a:r>
              <a:rPr lang="en-US" sz="2400" i="0" dirty="0">
                <a:solidFill>
                  <a:srgbClr val="000000"/>
                </a:solidFill>
              </a:rPr>
              <a:t> is a strategy in which the seller absorbs all or part of the freight charges in order to get the desired business</a:t>
            </a:r>
            <a:r>
              <a:rPr lang="en-US" sz="2800" i="0" dirty="0">
                <a:solidFill>
                  <a:srgbClr val="000000"/>
                </a:solidFill>
              </a:rPr>
              <a:t>.</a:t>
            </a:r>
          </a:p>
        </p:txBody>
      </p:sp>
    </p:spTree>
    <p:extLst>
      <p:ext uri="{BB962C8B-B14F-4D97-AF65-F5344CB8AC3E}">
        <p14:creationId xmlns:p14="http://schemas.microsoft.com/office/powerpoint/2010/main" val="19974737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448511" y="343523"/>
            <a:ext cx="6726012" cy="1012311"/>
          </a:xfrm>
        </p:spPr>
        <p:txBody>
          <a:bodyPr>
            <a:noAutofit/>
          </a:bodyPr>
          <a:lstStyle/>
          <a:p>
            <a:r>
              <a:rPr lang="en-US" sz="3600" b="1" dirty="0">
                <a:solidFill>
                  <a:srgbClr val="007FA3"/>
                </a:solidFill>
              </a:rPr>
              <a:t>Price Adjustment Strategies</a:t>
            </a:r>
          </a:p>
        </p:txBody>
      </p:sp>
      <p:sp>
        <p:nvSpPr>
          <p:cNvPr id="23554" name="Content Placeholder 4"/>
          <p:cNvSpPr>
            <a:spLocks noGrp="1"/>
          </p:cNvSpPr>
          <p:nvPr>
            <p:ph idx="1"/>
          </p:nvPr>
        </p:nvSpPr>
        <p:spPr>
          <a:xfrm>
            <a:off x="448511" y="1355834"/>
            <a:ext cx="6022627" cy="2676904"/>
          </a:xfrm>
        </p:spPr>
        <p:txBody>
          <a:bodyPr>
            <a:normAutofit/>
          </a:bodyPr>
          <a:lstStyle/>
          <a:p>
            <a:pPr marL="0" indent="0">
              <a:lnSpc>
                <a:spcPct val="100000"/>
              </a:lnSpc>
              <a:buFontTx/>
              <a:buNone/>
            </a:pPr>
            <a:r>
              <a:rPr lang="en-US" sz="2400" b="1" dirty="0"/>
              <a:t>Dynamic pricing </a:t>
            </a:r>
            <a:r>
              <a:rPr lang="en-US" sz="2400" dirty="0"/>
              <a:t>involves adjusting prices continually to meet the characteristics and needs of individual customers and situations.</a:t>
            </a:r>
          </a:p>
          <a:p>
            <a:pPr marL="0" indent="0">
              <a:lnSpc>
                <a:spcPct val="90000"/>
              </a:lnSpc>
              <a:buNone/>
            </a:pPr>
            <a:endParaRPr lang="en-US" sz="2250" dirty="0"/>
          </a:p>
        </p:txBody>
      </p:sp>
      <p:pic>
        <p:nvPicPr>
          <p:cNvPr id="5122" name="Picture 2" descr="Photo shows a man reading the price of a jacket from its tag while checking his smartphon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9383" y="1426172"/>
            <a:ext cx="4885736" cy="3989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2190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448511" y="343523"/>
            <a:ext cx="10886908" cy="758446"/>
          </a:xfrm>
        </p:spPr>
        <p:txBody>
          <a:bodyPr>
            <a:noAutofit/>
          </a:bodyPr>
          <a:lstStyle/>
          <a:p>
            <a:r>
              <a:rPr lang="en-US" sz="3600" b="1" dirty="0">
                <a:solidFill>
                  <a:srgbClr val="007FA3"/>
                </a:solidFill>
              </a:rPr>
              <a:t>Price Adjustment Strategies</a:t>
            </a:r>
          </a:p>
        </p:txBody>
      </p:sp>
      <p:sp>
        <p:nvSpPr>
          <p:cNvPr id="23554" name="Content Placeholder 4"/>
          <p:cNvSpPr>
            <a:spLocks noGrp="1"/>
          </p:cNvSpPr>
          <p:nvPr>
            <p:ph idx="1"/>
          </p:nvPr>
        </p:nvSpPr>
        <p:spPr>
          <a:xfrm>
            <a:off x="448511" y="1308538"/>
            <a:ext cx="5797544" cy="2994029"/>
          </a:xfrm>
        </p:spPr>
        <p:txBody>
          <a:bodyPr>
            <a:normAutofit/>
          </a:bodyPr>
          <a:lstStyle/>
          <a:p>
            <a:pPr marL="0" indent="0">
              <a:lnSpc>
                <a:spcPct val="100000"/>
              </a:lnSpc>
              <a:buFontTx/>
              <a:buNone/>
            </a:pPr>
            <a:r>
              <a:rPr lang="en-US" sz="2400" b="1" dirty="0"/>
              <a:t>International pricing </a:t>
            </a:r>
            <a:r>
              <a:rPr lang="en-US" sz="2400" dirty="0"/>
              <a:t>involves adjusting prices continually to meet the characteristics and needs of individual customers and situations.</a:t>
            </a:r>
          </a:p>
          <a:p>
            <a:pPr marL="0" indent="0">
              <a:lnSpc>
                <a:spcPct val="90000"/>
              </a:lnSpc>
              <a:buNone/>
            </a:pPr>
            <a:endParaRPr lang="en-US" sz="2250" dirty="0"/>
          </a:p>
        </p:txBody>
      </p:sp>
      <p:pic>
        <p:nvPicPr>
          <p:cNvPr id="6146" name="Picture 2" descr="Photo shows the interior of a Louis Vuitton store. Three women are looking at a dress while a man looks on.&#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50" y="1308538"/>
            <a:ext cx="4955169" cy="459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24877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54747" y="1214124"/>
            <a:ext cx="10915930" cy="694393"/>
          </a:xfrm>
        </p:spPr>
        <p:txBody>
          <a:bodyPr>
            <a:noAutofit/>
          </a:bodyPr>
          <a:lstStyle/>
          <a:p>
            <a:r>
              <a:rPr lang="en-US" sz="3600" b="1" dirty="0">
                <a:solidFill>
                  <a:srgbClr val="007FA3"/>
                </a:solidFill>
              </a:rPr>
              <a:t>Learning Objective 4</a:t>
            </a:r>
          </a:p>
        </p:txBody>
      </p:sp>
      <p:sp>
        <p:nvSpPr>
          <p:cNvPr id="16385" name="Content Placeholder 3"/>
          <p:cNvSpPr>
            <a:spLocks noGrp="1" noChangeArrowheads="1"/>
          </p:cNvSpPr>
          <p:nvPr>
            <p:ph idx="1"/>
          </p:nvPr>
        </p:nvSpPr>
        <p:spPr>
          <a:xfrm>
            <a:off x="691663" y="2333414"/>
            <a:ext cx="10879014" cy="1183509"/>
          </a:xfrm>
        </p:spPr>
        <p:txBody>
          <a:bodyPr>
            <a:noAutofit/>
          </a:bodyPr>
          <a:lstStyle/>
          <a:p>
            <a:pPr marL="0" indent="0">
              <a:buNone/>
            </a:pPr>
            <a:r>
              <a:rPr lang="en-US" sz="2400" dirty="0"/>
              <a:t>Discuss the key issues related to initiating and responding to price changes.</a:t>
            </a:r>
          </a:p>
        </p:txBody>
      </p:sp>
    </p:spTree>
    <p:extLst>
      <p:ext uri="{BB962C8B-B14F-4D97-AF65-F5344CB8AC3E}">
        <p14:creationId xmlns:p14="http://schemas.microsoft.com/office/powerpoint/2010/main" val="226035560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2453589" y="815968"/>
            <a:ext cx="7794113" cy="642461"/>
          </a:xfrm>
        </p:spPr>
        <p:txBody>
          <a:bodyPr>
            <a:noAutofit/>
          </a:bodyPr>
          <a:lstStyle/>
          <a:p>
            <a:r>
              <a:rPr lang="en-US" sz="3600" dirty="0">
                <a:solidFill>
                  <a:srgbClr val="007FA3"/>
                </a:solidFill>
              </a:rPr>
              <a:t>Price Changes</a:t>
            </a:r>
            <a:endParaRPr lang="en-US" sz="3600" b="1" dirty="0">
              <a:solidFill>
                <a:srgbClr val="007FA3"/>
              </a:solidFill>
            </a:endParaRPr>
          </a:p>
        </p:txBody>
      </p:sp>
      <p:sp>
        <p:nvSpPr>
          <p:cNvPr id="3" name="Content Placeholder 2"/>
          <p:cNvSpPr>
            <a:spLocks noGrp="1"/>
          </p:cNvSpPr>
          <p:nvPr>
            <p:ph idx="1"/>
          </p:nvPr>
        </p:nvSpPr>
        <p:spPr>
          <a:xfrm>
            <a:off x="2453589" y="1716918"/>
            <a:ext cx="5754298" cy="574292"/>
          </a:xfrm>
        </p:spPr>
        <p:txBody>
          <a:bodyPr>
            <a:noAutofit/>
          </a:bodyPr>
          <a:lstStyle/>
          <a:p>
            <a:pPr marL="0" indent="0">
              <a:buNone/>
            </a:pPr>
            <a:r>
              <a:rPr lang="en-US" sz="3200" b="1" dirty="0"/>
              <a:t>Initiating Price Changes</a:t>
            </a:r>
            <a:endParaRPr lang="en-US" sz="3200" dirty="0"/>
          </a:p>
        </p:txBody>
      </p:sp>
      <p:sp>
        <p:nvSpPr>
          <p:cNvPr id="2" name="Content Placeholder 1"/>
          <p:cNvSpPr>
            <a:spLocks noGrp="1"/>
          </p:cNvSpPr>
          <p:nvPr>
            <p:ph type="body" sz="quarter" idx="13"/>
          </p:nvPr>
        </p:nvSpPr>
        <p:spPr>
          <a:xfrm>
            <a:off x="1513114" y="2389183"/>
            <a:ext cx="7841901" cy="3489104"/>
          </a:xfrm>
        </p:spPr>
        <p:txBody>
          <a:bodyPr>
            <a:noAutofit/>
          </a:bodyPr>
          <a:lstStyle/>
          <a:p>
            <a:pPr marL="225425" indent="-225425" algn="l"/>
            <a:r>
              <a:rPr lang="en-US" sz="2400" b="1" i="0" dirty="0">
                <a:solidFill>
                  <a:srgbClr val="000000"/>
                </a:solidFill>
              </a:rPr>
              <a:t>Price cuts occur due to: </a:t>
            </a:r>
          </a:p>
          <a:p>
            <a:pPr marL="352425" lvl="1" indent="-352425">
              <a:buClr>
                <a:srgbClr val="0088B8"/>
              </a:buClr>
              <a:buFont typeface="Arial"/>
              <a:buChar char="•"/>
            </a:pPr>
            <a:r>
              <a:rPr lang="en-US" i="0" dirty="0">
                <a:solidFill>
                  <a:srgbClr val="000000"/>
                </a:solidFill>
              </a:rPr>
              <a:t>Excess capacity</a:t>
            </a:r>
          </a:p>
          <a:p>
            <a:pPr marL="352425" lvl="1" indent="-352425">
              <a:buClr>
                <a:srgbClr val="0088B8"/>
              </a:buClr>
              <a:buFont typeface="Arial"/>
              <a:buChar char="•"/>
            </a:pPr>
            <a:r>
              <a:rPr lang="en-US" i="0" dirty="0" smtClean="0">
                <a:solidFill>
                  <a:srgbClr val="000000"/>
                </a:solidFill>
              </a:rPr>
              <a:t>Increase </a:t>
            </a:r>
            <a:r>
              <a:rPr lang="en-US" i="0" dirty="0">
                <a:solidFill>
                  <a:srgbClr val="000000"/>
                </a:solidFill>
              </a:rPr>
              <a:t>market share</a:t>
            </a:r>
            <a:endParaRPr lang="en-US" dirty="0">
              <a:solidFill>
                <a:srgbClr val="000000"/>
              </a:solidFill>
            </a:endParaRPr>
          </a:p>
          <a:p>
            <a:pPr marL="225425" indent="-225425" algn="l">
              <a:lnSpc>
                <a:spcPct val="50000"/>
              </a:lnSpc>
            </a:pPr>
            <a:endParaRPr lang="en-US" sz="2400" b="1" i="0" dirty="0" smtClean="0">
              <a:solidFill>
                <a:srgbClr val="000000"/>
              </a:solidFill>
            </a:endParaRPr>
          </a:p>
          <a:p>
            <a:pPr marL="225425" indent="-225425" algn="l"/>
            <a:r>
              <a:rPr lang="en-US" sz="2400" b="1" i="0" dirty="0" smtClean="0">
                <a:solidFill>
                  <a:srgbClr val="000000"/>
                </a:solidFill>
              </a:rPr>
              <a:t>Price </a:t>
            </a:r>
            <a:r>
              <a:rPr lang="en-US" sz="2400" b="1" i="0" dirty="0">
                <a:solidFill>
                  <a:srgbClr val="000000"/>
                </a:solidFill>
              </a:rPr>
              <a:t>increases occur due to: </a:t>
            </a:r>
          </a:p>
          <a:p>
            <a:pPr marL="352425" lvl="1" indent="-352425">
              <a:buClr>
                <a:srgbClr val="0088B8"/>
              </a:buClr>
              <a:buFont typeface="Arial"/>
              <a:buChar char="•"/>
            </a:pPr>
            <a:r>
              <a:rPr lang="en-US" dirty="0">
                <a:solidFill>
                  <a:srgbClr val="000000"/>
                </a:solidFill>
              </a:rPr>
              <a:t>Cost inflation</a:t>
            </a:r>
          </a:p>
          <a:p>
            <a:pPr marL="352425" lvl="1" indent="-352425">
              <a:buClr>
                <a:srgbClr val="0088B8"/>
              </a:buClr>
              <a:buFont typeface="Arial"/>
              <a:buChar char="•"/>
            </a:pPr>
            <a:r>
              <a:rPr lang="en-US" dirty="0">
                <a:solidFill>
                  <a:srgbClr val="000000"/>
                </a:solidFill>
              </a:rPr>
              <a:t>Increased demand</a:t>
            </a:r>
          </a:p>
          <a:p>
            <a:pPr marL="352425" lvl="1" indent="-352425">
              <a:buClr>
                <a:srgbClr val="0088B8"/>
              </a:buClr>
              <a:buFont typeface="Arial"/>
              <a:buChar char="•"/>
            </a:pPr>
            <a:r>
              <a:rPr lang="en-US" dirty="0">
                <a:solidFill>
                  <a:srgbClr val="000000"/>
                </a:solidFill>
              </a:rPr>
              <a:t>Lack of </a:t>
            </a:r>
            <a:r>
              <a:rPr lang="en-US" dirty="0" smtClean="0">
                <a:solidFill>
                  <a:srgbClr val="000000"/>
                </a:solidFill>
              </a:rPr>
              <a:t>supply</a:t>
            </a:r>
            <a:endParaRPr lang="en-US" dirty="0">
              <a:solidFill>
                <a:srgbClr val="000000"/>
              </a:solidFill>
            </a:endParaRPr>
          </a:p>
          <a:p>
            <a:pPr marL="914400" lvl="1" indent="-457200">
              <a:buFont typeface="Arial"/>
              <a:buChar char="•"/>
            </a:pPr>
            <a:endParaRPr lang="en-US" sz="2800" i="0" dirty="0">
              <a:solidFill>
                <a:srgbClr val="000000"/>
              </a:solidFill>
            </a:endParaRPr>
          </a:p>
        </p:txBody>
      </p:sp>
    </p:spTree>
    <p:extLst>
      <p:ext uri="{BB962C8B-B14F-4D97-AF65-F5344CB8AC3E}">
        <p14:creationId xmlns:p14="http://schemas.microsoft.com/office/powerpoint/2010/main" val="196239576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4457803" y="413862"/>
            <a:ext cx="3584227" cy="805339"/>
          </a:xfrm>
        </p:spPr>
        <p:txBody>
          <a:bodyPr>
            <a:noAutofit/>
          </a:bodyPr>
          <a:lstStyle/>
          <a:p>
            <a:r>
              <a:rPr lang="en-US" sz="3600" dirty="0">
                <a:solidFill>
                  <a:srgbClr val="007FA3"/>
                </a:solidFill>
              </a:rPr>
              <a:t>Price Changes</a:t>
            </a:r>
            <a:endParaRPr lang="en-US" sz="3600" b="1" dirty="0">
              <a:solidFill>
                <a:srgbClr val="007FA3"/>
              </a:solidFill>
            </a:endParaRPr>
          </a:p>
        </p:txBody>
      </p:sp>
      <p:sp>
        <p:nvSpPr>
          <p:cNvPr id="3" name="Content Placeholder 2"/>
          <p:cNvSpPr>
            <a:spLocks noGrp="1"/>
          </p:cNvSpPr>
          <p:nvPr>
            <p:ph idx="1"/>
          </p:nvPr>
        </p:nvSpPr>
        <p:spPr>
          <a:xfrm>
            <a:off x="1946032" y="1345690"/>
            <a:ext cx="8159262" cy="574292"/>
          </a:xfrm>
        </p:spPr>
        <p:txBody>
          <a:bodyPr>
            <a:noAutofit/>
          </a:bodyPr>
          <a:lstStyle/>
          <a:p>
            <a:pPr marL="0" indent="0" algn="ctr">
              <a:buNone/>
            </a:pPr>
            <a:r>
              <a:rPr lang="en-US" sz="3200" b="1" dirty="0"/>
              <a:t>Buyer Reactions to Pricing Changes</a:t>
            </a:r>
            <a:endParaRPr lang="en-US" sz="3200" dirty="0"/>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585110808"/>
              </p:ext>
            </p:extLst>
          </p:nvPr>
        </p:nvGraphicFramePr>
        <p:xfrm>
          <a:off x="2975575" y="2222454"/>
          <a:ext cx="6100175" cy="3757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453427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904409" y="766047"/>
            <a:ext cx="9891243" cy="539262"/>
          </a:xfrm>
        </p:spPr>
        <p:txBody>
          <a:bodyPr>
            <a:noAutofit/>
          </a:bodyPr>
          <a:lstStyle/>
          <a:p>
            <a:r>
              <a:rPr lang="en-US" sz="3600" dirty="0">
                <a:solidFill>
                  <a:srgbClr val="007FA3"/>
                </a:solidFill>
              </a:rPr>
              <a:t>Price Changes</a:t>
            </a:r>
            <a:endParaRPr lang="en-US" sz="3600" b="1" dirty="0">
              <a:solidFill>
                <a:srgbClr val="007FA3"/>
              </a:solidFill>
            </a:endParaRPr>
          </a:p>
        </p:txBody>
      </p:sp>
      <p:sp>
        <p:nvSpPr>
          <p:cNvPr id="3" name="Content Placeholder 2"/>
          <p:cNvSpPr>
            <a:spLocks noGrp="1"/>
          </p:cNvSpPr>
          <p:nvPr>
            <p:ph idx="1"/>
          </p:nvPr>
        </p:nvSpPr>
        <p:spPr>
          <a:xfrm>
            <a:off x="931335" y="1683229"/>
            <a:ext cx="9770533" cy="574292"/>
          </a:xfrm>
        </p:spPr>
        <p:txBody>
          <a:bodyPr>
            <a:noAutofit/>
          </a:bodyPr>
          <a:lstStyle/>
          <a:p>
            <a:pPr marL="0" indent="0">
              <a:buNone/>
            </a:pPr>
            <a:r>
              <a:rPr lang="en-US" sz="3200" b="1" dirty="0"/>
              <a:t>Competitor Reactions to Pricing Changes</a:t>
            </a:r>
            <a:endParaRPr lang="en-US" sz="3200" dirty="0"/>
          </a:p>
        </p:txBody>
      </p:sp>
      <p:sp>
        <p:nvSpPr>
          <p:cNvPr id="2" name="Content Placeholder 1"/>
          <p:cNvSpPr>
            <a:spLocks noGrp="1"/>
          </p:cNvSpPr>
          <p:nvPr>
            <p:ph type="body" sz="quarter" idx="13"/>
          </p:nvPr>
        </p:nvSpPr>
        <p:spPr>
          <a:xfrm>
            <a:off x="467621" y="2257521"/>
            <a:ext cx="10927209" cy="3717251"/>
          </a:xfrm>
        </p:spPr>
        <p:txBody>
          <a:bodyPr>
            <a:noAutofit/>
          </a:bodyPr>
          <a:lstStyle/>
          <a:p>
            <a:pPr marL="866775" lvl="1" indent="-409575">
              <a:lnSpc>
                <a:spcPct val="50000"/>
              </a:lnSpc>
              <a:buClr>
                <a:srgbClr val="0088B8"/>
              </a:buClr>
            </a:pPr>
            <a:endParaRPr lang="en-US" sz="2800" dirty="0" smtClean="0"/>
          </a:p>
          <a:p>
            <a:pPr marL="866775" lvl="1" indent="-409575">
              <a:buClr>
                <a:srgbClr val="0088B8"/>
              </a:buClr>
            </a:pPr>
            <a:r>
              <a:rPr lang="en-US" sz="2800" dirty="0" smtClean="0"/>
              <a:t>Why </a:t>
            </a:r>
            <a:r>
              <a:rPr lang="en-US" sz="2800" dirty="0"/>
              <a:t>did the competitor change the price?</a:t>
            </a:r>
          </a:p>
          <a:p>
            <a:pPr marL="866775" lvl="1" indent="-409575">
              <a:lnSpc>
                <a:spcPct val="50000"/>
              </a:lnSpc>
              <a:buClr>
                <a:srgbClr val="0088B8"/>
              </a:buClr>
            </a:pPr>
            <a:endParaRPr lang="en-US" sz="2800" dirty="0" smtClean="0"/>
          </a:p>
          <a:p>
            <a:pPr marL="866775" lvl="1" indent="-409575">
              <a:buClr>
                <a:srgbClr val="0088B8"/>
              </a:buClr>
            </a:pPr>
            <a:r>
              <a:rPr lang="en-US" sz="2800" dirty="0" smtClean="0"/>
              <a:t>Is </a:t>
            </a:r>
            <a:r>
              <a:rPr lang="en-US" sz="2800" dirty="0"/>
              <a:t>the price cut permanent or temporary?</a:t>
            </a:r>
          </a:p>
          <a:p>
            <a:pPr marL="866775" lvl="1" indent="-409575">
              <a:lnSpc>
                <a:spcPct val="50000"/>
              </a:lnSpc>
              <a:buClr>
                <a:srgbClr val="0088B8"/>
              </a:buClr>
            </a:pPr>
            <a:endParaRPr lang="en-US" sz="2800" dirty="0" smtClean="0"/>
          </a:p>
          <a:p>
            <a:pPr marL="866775" lvl="1" indent="-409575">
              <a:buClr>
                <a:srgbClr val="0088B8"/>
              </a:buClr>
            </a:pPr>
            <a:r>
              <a:rPr lang="en-US" sz="2800" dirty="0" smtClean="0"/>
              <a:t>Is </a:t>
            </a:r>
            <a:r>
              <a:rPr lang="en-US" sz="2800" dirty="0"/>
              <a:t>the company trying to grab market share?</a:t>
            </a:r>
          </a:p>
          <a:p>
            <a:pPr marL="866775" lvl="1" indent="-409575">
              <a:lnSpc>
                <a:spcPct val="50000"/>
              </a:lnSpc>
              <a:buClr>
                <a:srgbClr val="0088B8"/>
              </a:buClr>
            </a:pPr>
            <a:endParaRPr lang="en-US" sz="2800" dirty="0" smtClean="0"/>
          </a:p>
          <a:p>
            <a:pPr marL="866775" lvl="1" indent="-409575">
              <a:buClr>
                <a:srgbClr val="0088B8"/>
              </a:buClr>
            </a:pPr>
            <a:r>
              <a:rPr lang="en-US" sz="2800" dirty="0" smtClean="0"/>
              <a:t>Is </a:t>
            </a:r>
            <a:r>
              <a:rPr lang="en-US" sz="2800" dirty="0"/>
              <a:t>the company doing poorly and trying to increase sales?</a:t>
            </a:r>
          </a:p>
          <a:p>
            <a:pPr marL="866775" lvl="1" indent="-409575">
              <a:lnSpc>
                <a:spcPct val="50000"/>
              </a:lnSpc>
              <a:buClr>
                <a:srgbClr val="0088B8"/>
              </a:buClr>
            </a:pPr>
            <a:endParaRPr lang="en-US" sz="2800" dirty="0" smtClean="0"/>
          </a:p>
          <a:p>
            <a:pPr marL="866775" lvl="1" indent="-409575">
              <a:buClr>
                <a:srgbClr val="0088B8"/>
              </a:buClr>
            </a:pPr>
            <a:r>
              <a:rPr lang="en-US" sz="2800" dirty="0" smtClean="0"/>
              <a:t>Is </a:t>
            </a:r>
            <a:r>
              <a:rPr lang="en-US" sz="2800" dirty="0"/>
              <a:t>it a signal to decrease industry prices to stimulate demand?</a:t>
            </a:r>
          </a:p>
        </p:txBody>
      </p:sp>
    </p:spTree>
    <p:extLst>
      <p:ext uri="{BB962C8B-B14F-4D97-AF65-F5344CB8AC3E}">
        <p14:creationId xmlns:p14="http://schemas.microsoft.com/office/powerpoint/2010/main" val="196069006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rrowheads="1"/>
          </p:cNvSpPr>
          <p:nvPr>
            <p:ph type="title"/>
          </p:nvPr>
        </p:nvSpPr>
        <p:spPr>
          <a:xfrm>
            <a:off x="663435" y="343523"/>
            <a:ext cx="10929797" cy="617769"/>
          </a:xfrm>
        </p:spPr>
        <p:txBody>
          <a:bodyPr>
            <a:noAutofit/>
          </a:bodyPr>
          <a:lstStyle/>
          <a:p>
            <a:r>
              <a:rPr lang="en-US" sz="3600" dirty="0">
                <a:solidFill>
                  <a:srgbClr val="007FA3"/>
                </a:solidFill>
              </a:rPr>
              <a:t>Price Changes</a:t>
            </a:r>
            <a:endParaRPr lang="en-US" sz="3600" b="1" dirty="0">
              <a:solidFill>
                <a:srgbClr val="007FA3"/>
              </a:solidFill>
            </a:endParaRPr>
          </a:p>
        </p:txBody>
      </p:sp>
      <p:pic>
        <p:nvPicPr>
          <p:cNvPr id="7170" name="Picture 1" descr="Figure Responding to competitor price changes. In this figure, a flowchart explains the various steps required for responding to Competitor Price Changes.&#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435" y="1182415"/>
            <a:ext cx="10929797" cy="4934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36015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765495" y="1603717"/>
            <a:ext cx="9920664" cy="533012"/>
          </a:xfrm>
        </p:spPr>
        <p:txBody>
          <a:bodyPr>
            <a:noAutofit/>
          </a:bodyPr>
          <a:lstStyle/>
          <a:p>
            <a:r>
              <a:rPr lang="en-US" sz="3600" b="1" dirty="0">
                <a:solidFill>
                  <a:srgbClr val="007FA3"/>
                </a:solidFill>
              </a:rPr>
              <a:t>Learning Objective 5</a:t>
            </a:r>
          </a:p>
        </p:txBody>
      </p:sp>
      <p:sp>
        <p:nvSpPr>
          <p:cNvPr id="16385" name="Content Placeholder 3"/>
          <p:cNvSpPr>
            <a:spLocks noGrp="1" noChangeArrowheads="1"/>
          </p:cNvSpPr>
          <p:nvPr>
            <p:ph idx="1"/>
          </p:nvPr>
        </p:nvSpPr>
        <p:spPr>
          <a:xfrm>
            <a:off x="765495" y="2591322"/>
            <a:ext cx="10879014" cy="925602"/>
          </a:xfrm>
        </p:spPr>
        <p:txBody>
          <a:bodyPr>
            <a:noAutofit/>
          </a:bodyPr>
          <a:lstStyle/>
          <a:p>
            <a:pPr marL="0" indent="0">
              <a:buNone/>
            </a:pPr>
            <a:r>
              <a:rPr lang="en-US" sz="2400" dirty="0"/>
              <a:t>Overview the social and legal issues that affect pricing decisions.</a:t>
            </a:r>
          </a:p>
        </p:txBody>
      </p:sp>
    </p:spTree>
    <p:extLst>
      <p:ext uri="{BB962C8B-B14F-4D97-AF65-F5344CB8AC3E}">
        <p14:creationId xmlns:p14="http://schemas.microsoft.com/office/powerpoint/2010/main" val="5655702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91663" y="1262772"/>
            <a:ext cx="10915930" cy="563884"/>
          </a:xfrm>
        </p:spPr>
        <p:txBody>
          <a:bodyPr>
            <a:noAutofit/>
          </a:bodyPr>
          <a:lstStyle/>
          <a:p>
            <a:r>
              <a:rPr lang="en-US" sz="3600" b="1" dirty="0">
                <a:solidFill>
                  <a:srgbClr val="007FA3"/>
                </a:solidFill>
              </a:rPr>
              <a:t>Learning Objective 1</a:t>
            </a:r>
          </a:p>
        </p:txBody>
      </p:sp>
      <p:sp>
        <p:nvSpPr>
          <p:cNvPr id="16385" name="Content Placeholder 3"/>
          <p:cNvSpPr>
            <a:spLocks noGrp="1" noChangeArrowheads="1"/>
          </p:cNvSpPr>
          <p:nvPr>
            <p:ph idx="1"/>
          </p:nvPr>
        </p:nvSpPr>
        <p:spPr>
          <a:xfrm>
            <a:off x="691663" y="2356861"/>
            <a:ext cx="10879014" cy="983240"/>
          </a:xfrm>
        </p:spPr>
        <p:txBody>
          <a:bodyPr>
            <a:noAutofit/>
          </a:bodyPr>
          <a:lstStyle/>
          <a:p>
            <a:pPr marL="0" indent="0">
              <a:buNone/>
            </a:pPr>
            <a:r>
              <a:rPr lang="en-US" sz="2400" dirty="0"/>
              <a:t>Describe the major strategies for pricing new products.</a:t>
            </a:r>
          </a:p>
          <a:p>
            <a:pPr marL="0" indent="0">
              <a:buNone/>
            </a:pPr>
            <a:r>
              <a:rPr lang="en-US" sz="3200" b="1" dirty="0">
                <a:latin typeface="Calibri" panose="020F0502020204030204" pitchFamily="34" charset="0"/>
              </a:rPr>
              <a:t>	</a:t>
            </a:r>
            <a:endParaRPr lang="en-US" sz="32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11648252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3"/>
          <p:cNvSpPr>
            <a:spLocks noGrp="1" noChangeArrowheads="1"/>
          </p:cNvSpPr>
          <p:nvPr>
            <p:ph idx="1"/>
          </p:nvPr>
        </p:nvSpPr>
        <p:spPr>
          <a:xfrm>
            <a:off x="765495" y="1284514"/>
            <a:ext cx="10879014" cy="4724399"/>
          </a:xfrm>
          <a:ln>
            <a:solidFill>
              <a:schemeClr val="bg1"/>
            </a:solidFill>
          </a:ln>
        </p:spPr>
        <p:txBody>
          <a:bodyPr>
            <a:noAutofit/>
          </a:bodyPr>
          <a:lstStyle/>
          <a:p>
            <a:pPr marL="0" indent="0">
              <a:buNone/>
            </a:pPr>
            <a:r>
              <a:rPr lang="en-US" sz="3600" b="1" dirty="0" smtClean="0"/>
              <a:t>           Damaging pricing practices:</a:t>
            </a:r>
          </a:p>
          <a:p>
            <a:pPr marL="0" indent="0">
              <a:buNone/>
            </a:pPr>
            <a:endParaRPr lang="en-US" sz="2400" dirty="0"/>
          </a:p>
          <a:p>
            <a:pPr>
              <a:buFont typeface="Wingdings" panose="05000000000000000000" pitchFamily="2" charset="2"/>
              <a:buChar char="§"/>
            </a:pPr>
            <a:r>
              <a:rPr lang="en-US" sz="3000" b="1" dirty="0" smtClean="0"/>
              <a:t>Within channel levels</a:t>
            </a:r>
          </a:p>
          <a:p>
            <a:pPr marL="685800"/>
            <a:r>
              <a:rPr lang="en-US" sz="2400" dirty="0" smtClean="0"/>
              <a:t>Price </a:t>
            </a:r>
            <a:r>
              <a:rPr lang="en-US" sz="2400" dirty="0"/>
              <a:t>fixing</a:t>
            </a:r>
          </a:p>
          <a:p>
            <a:pPr marL="685800"/>
            <a:r>
              <a:rPr lang="en-US" sz="2400" dirty="0"/>
              <a:t>Predatory pricing</a:t>
            </a:r>
          </a:p>
          <a:p>
            <a:pPr>
              <a:lnSpc>
                <a:spcPct val="50000"/>
              </a:lnSpc>
              <a:buFont typeface="Wingdings" panose="05000000000000000000" pitchFamily="2" charset="2"/>
              <a:buChar char="§"/>
            </a:pPr>
            <a:endParaRPr lang="en-US" sz="2400" dirty="0" smtClean="0"/>
          </a:p>
          <a:p>
            <a:pPr>
              <a:buFont typeface="Wingdings" panose="05000000000000000000" pitchFamily="2" charset="2"/>
              <a:buChar char="§"/>
            </a:pPr>
            <a:r>
              <a:rPr lang="en-US" sz="3000" b="1" dirty="0" smtClean="0"/>
              <a:t>Across channel levels</a:t>
            </a:r>
          </a:p>
          <a:p>
            <a:pPr marL="800100" indent="-342900"/>
            <a:r>
              <a:rPr lang="en-US" sz="2400" dirty="0"/>
              <a:t>Retail price </a:t>
            </a:r>
            <a:r>
              <a:rPr lang="en-US" sz="2400" dirty="0" smtClean="0"/>
              <a:t>maintenance</a:t>
            </a:r>
            <a:endParaRPr lang="en-US" sz="2400" dirty="0"/>
          </a:p>
          <a:p>
            <a:pPr marL="800100" indent="-342900"/>
            <a:r>
              <a:rPr lang="en-US" sz="2400" dirty="0"/>
              <a:t>Discriminatory prices</a:t>
            </a:r>
          </a:p>
          <a:p>
            <a:pPr marL="800100" indent="-342900"/>
            <a:r>
              <a:rPr lang="en-US" sz="2400" dirty="0"/>
              <a:t>Deceptive prices</a:t>
            </a:r>
          </a:p>
        </p:txBody>
      </p:sp>
      <p:sp>
        <p:nvSpPr>
          <p:cNvPr id="4" name="Title 2"/>
          <p:cNvSpPr>
            <a:spLocks noGrp="1" noChangeArrowheads="1"/>
          </p:cNvSpPr>
          <p:nvPr>
            <p:ph type="title"/>
          </p:nvPr>
        </p:nvSpPr>
        <p:spPr>
          <a:xfrm>
            <a:off x="366466" y="343523"/>
            <a:ext cx="11438689" cy="688108"/>
          </a:xfrm>
        </p:spPr>
        <p:txBody>
          <a:bodyPr>
            <a:noAutofit/>
          </a:bodyPr>
          <a:lstStyle/>
          <a:p>
            <a:r>
              <a:rPr lang="en-US" sz="3600" dirty="0">
                <a:solidFill>
                  <a:srgbClr val="007FA3"/>
                </a:solidFill>
              </a:rPr>
              <a:t>Public Policy and Pricing</a:t>
            </a:r>
            <a:endParaRPr lang="en-US" sz="3600" b="1" dirty="0">
              <a:solidFill>
                <a:srgbClr val="007FA3"/>
              </a:solidFill>
            </a:endParaRPr>
          </a:p>
        </p:txBody>
      </p:sp>
    </p:spTree>
    <p:extLst>
      <p:ext uri="{BB962C8B-B14F-4D97-AF65-F5344CB8AC3E}">
        <p14:creationId xmlns:p14="http://schemas.microsoft.com/office/powerpoint/2010/main" val="108933863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366466" y="343523"/>
            <a:ext cx="11438689" cy="688108"/>
          </a:xfrm>
        </p:spPr>
        <p:txBody>
          <a:bodyPr>
            <a:noAutofit/>
          </a:bodyPr>
          <a:lstStyle/>
          <a:p>
            <a:r>
              <a:rPr lang="en-US" sz="3600" dirty="0">
                <a:solidFill>
                  <a:srgbClr val="007FA3"/>
                </a:solidFill>
              </a:rPr>
              <a:t>Public Policy and Pricing</a:t>
            </a:r>
            <a:endParaRPr lang="en-US" sz="3600" b="1" dirty="0">
              <a:solidFill>
                <a:srgbClr val="007FA3"/>
              </a:solidFill>
            </a:endParaRPr>
          </a:p>
        </p:txBody>
      </p:sp>
      <p:pic>
        <p:nvPicPr>
          <p:cNvPr id="8196" name="Picture 4" descr="Figure 11.2: Public Policy Issues in Pricing. In this figuer, a flowchart explains public policy issues in pricing.&#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466" y="1208693"/>
            <a:ext cx="11520734" cy="466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4000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771118" y="984738"/>
            <a:ext cx="10336720" cy="619015"/>
          </a:xfrm>
        </p:spPr>
        <p:txBody>
          <a:bodyPr>
            <a:noAutofit/>
          </a:bodyPr>
          <a:lstStyle/>
          <a:p>
            <a:r>
              <a:rPr lang="en-US" sz="3600" dirty="0">
                <a:solidFill>
                  <a:srgbClr val="007FA3"/>
                </a:solidFill>
              </a:rPr>
              <a:t>Public Policy and Pricing</a:t>
            </a:r>
            <a:endParaRPr lang="en-US" sz="3600" b="1" dirty="0">
              <a:solidFill>
                <a:srgbClr val="007FA3"/>
              </a:solidFill>
            </a:endParaRPr>
          </a:p>
        </p:txBody>
      </p:sp>
      <p:sp>
        <p:nvSpPr>
          <p:cNvPr id="3" name="Content Placeholder 2"/>
          <p:cNvSpPr>
            <a:spLocks noGrp="1"/>
          </p:cNvSpPr>
          <p:nvPr>
            <p:ph idx="1"/>
          </p:nvPr>
        </p:nvSpPr>
        <p:spPr>
          <a:xfrm>
            <a:off x="771118" y="2023750"/>
            <a:ext cx="9770533" cy="574292"/>
          </a:xfrm>
        </p:spPr>
        <p:txBody>
          <a:bodyPr>
            <a:noAutofit/>
          </a:bodyPr>
          <a:lstStyle/>
          <a:p>
            <a:pPr marL="0" indent="0">
              <a:buNone/>
            </a:pPr>
            <a:r>
              <a:rPr lang="en-US" sz="3200" b="1" dirty="0"/>
              <a:t>Pricing Within Channel Levels</a:t>
            </a:r>
            <a:endParaRPr lang="en-US" sz="3200" dirty="0"/>
          </a:p>
        </p:txBody>
      </p:sp>
      <p:sp>
        <p:nvSpPr>
          <p:cNvPr id="2" name="Content Placeholder 1"/>
          <p:cNvSpPr>
            <a:spLocks noGrp="1"/>
          </p:cNvSpPr>
          <p:nvPr>
            <p:ph type="body" sz="quarter" idx="13"/>
          </p:nvPr>
        </p:nvSpPr>
        <p:spPr>
          <a:xfrm>
            <a:off x="771118" y="2853917"/>
            <a:ext cx="11420882" cy="2538698"/>
          </a:xfrm>
        </p:spPr>
        <p:txBody>
          <a:bodyPr>
            <a:noAutofit/>
          </a:bodyPr>
          <a:lstStyle/>
          <a:p>
            <a:pPr marL="0" indent="0" algn="l">
              <a:lnSpc>
                <a:spcPct val="100000"/>
              </a:lnSpc>
            </a:pPr>
            <a:r>
              <a:rPr lang="en-US" sz="2400" b="1" i="0" dirty="0">
                <a:solidFill>
                  <a:srgbClr val="000000"/>
                </a:solidFill>
              </a:rPr>
              <a:t>Price fixing</a:t>
            </a:r>
            <a:r>
              <a:rPr lang="en-US" sz="2400" i="0" dirty="0">
                <a:solidFill>
                  <a:srgbClr val="000000"/>
                </a:solidFill>
              </a:rPr>
              <a:t> legislation requires sellers to set prices without talking to competitors.</a:t>
            </a:r>
          </a:p>
          <a:p>
            <a:pPr marL="0" indent="0" algn="l">
              <a:lnSpc>
                <a:spcPct val="100000"/>
              </a:lnSpc>
            </a:pPr>
            <a:endParaRPr lang="en-US" sz="2400" b="1" i="0" dirty="0" smtClean="0">
              <a:solidFill>
                <a:srgbClr val="000000"/>
              </a:solidFill>
            </a:endParaRPr>
          </a:p>
          <a:p>
            <a:pPr marL="0" indent="0" algn="l">
              <a:lnSpc>
                <a:spcPct val="100000"/>
              </a:lnSpc>
            </a:pPr>
            <a:r>
              <a:rPr lang="en-US" sz="2400" b="1" i="0" dirty="0" smtClean="0">
                <a:solidFill>
                  <a:srgbClr val="000000"/>
                </a:solidFill>
              </a:rPr>
              <a:t>Predatory </a:t>
            </a:r>
            <a:r>
              <a:rPr lang="en-US" sz="2400" b="1" i="0" dirty="0">
                <a:solidFill>
                  <a:srgbClr val="000000"/>
                </a:solidFill>
              </a:rPr>
              <a:t>pricing </a:t>
            </a:r>
            <a:r>
              <a:rPr lang="en-US" sz="2400" i="0" dirty="0">
                <a:solidFill>
                  <a:srgbClr val="000000"/>
                </a:solidFill>
              </a:rPr>
              <a:t>legislation prohibits selling below cost with the intention of punishing a competitor or gaining higher long-term profits by putting competitors out of business.</a:t>
            </a:r>
          </a:p>
        </p:txBody>
      </p:sp>
    </p:spTree>
    <p:extLst>
      <p:ext uri="{BB962C8B-B14F-4D97-AF65-F5344CB8AC3E}">
        <p14:creationId xmlns:p14="http://schemas.microsoft.com/office/powerpoint/2010/main" val="166579298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06501" y="868752"/>
            <a:ext cx="10439622" cy="805339"/>
          </a:xfrm>
        </p:spPr>
        <p:txBody>
          <a:bodyPr>
            <a:noAutofit/>
          </a:bodyPr>
          <a:lstStyle/>
          <a:p>
            <a:r>
              <a:rPr lang="en-US" sz="3600" dirty="0">
                <a:solidFill>
                  <a:srgbClr val="007FA3"/>
                </a:solidFill>
              </a:rPr>
              <a:t>Public Policy and Pricing</a:t>
            </a:r>
            <a:endParaRPr lang="en-US" sz="3600" b="1" dirty="0">
              <a:solidFill>
                <a:srgbClr val="007FA3"/>
              </a:solidFill>
            </a:endParaRPr>
          </a:p>
        </p:txBody>
      </p:sp>
      <p:sp>
        <p:nvSpPr>
          <p:cNvPr id="3" name="Content Placeholder 2"/>
          <p:cNvSpPr>
            <a:spLocks noGrp="1"/>
          </p:cNvSpPr>
          <p:nvPr>
            <p:ph idx="1"/>
          </p:nvPr>
        </p:nvSpPr>
        <p:spPr>
          <a:xfrm>
            <a:off x="825610" y="1871351"/>
            <a:ext cx="9770533" cy="574292"/>
          </a:xfrm>
        </p:spPr>
        <p:txBody>
          <a:bodyPr>
            <a:noAutofit/>
          </a:bodyPr>
          <a:lstStyle/>
          <a:p>
            <a:pPr marL="0" indent="0">
              <a:buNone/>
            </a:pPr>
            <a:r>
              <a:rPr lang="en-US" sz="3200" b="1" dirty="0"/>
              <a:t>Pricing Across Channel Levels</a:t>
            </a:r>
            <a:endParaRPr lang="en-US" sz="3200" dirty="0"/>
          </a:p>
        </p:txBody>
      </p:sp>
      <p:sp>
        <p:nvSpPr>
          <p:cNvPr id="2" name="Content Placeholder 1"/>
          <p:cNvSpPr>
            <a:spLocks noGrp="1"/>
          </p:cNvSpPr>
          <p:nvPr>
            <p:ph type="body" sz="quarter" idx="13"/>
          </p:nvPr>
        </p:nvSpPr>
        <p:spPr>
          <a:xfrm>
            <a:off x="806501" y="2684467"/>
            <a:ext cx="10897467" cy="3149599"/>
          </a:xfrm>
        </p:spPr>
        <p:txBody>
          <a:bodyPr>
            <a:noAutofit/>
          </a:bodyPr>
          <a:lstStyle/>
          <a:p>
            <a:pPr marL="0" indent="0" algn="l">
              <a:lnSpc>
                <a:spcPct val="100000"/>
              </a:lnSpc>
            </a:pPr>
            <a:r>
              <a:rPr lang="en-US" sz="2400" b="1" i="0" dirty="0">
                <a:solidFill>
                  <a:srgbClr val="000000"/>
                </a:solidFill>
              </a:rPr>
              <a:t>Retail (or resale) price maintenance </a:t>
            </a:r>
            <a:r>
              <a:rPr lang="en-US" sz="2400" i="0" dirty="0">
                <a:solidFill>
                  <a:srgbClr val="000000"/>
                </a:solidFill>
              </a:rPr>
              <a:t>is when a manufacturer requires a dealer to charge a specific retail price for its product, which is prohibited by law</a:t>
            </a:r>
            <a:r>
              <a:rPr lang="en-US" sz="2400" i="0" dirty="0" smtClean="0">
                <a:solidFill>
                  <a:srgbClr val="000000"/>
                </a:solidFill>
              </a:rPr>
              <a:t>.</a:t>
            </a:r>
          </a:p>
          <a:p>
            <a:pPr marL="0" indent="0" algn="l">
              <a:lnSpc>
                <a:spcPct val="50000"/>
              </a:lnSpc>
            </a:pPr>
            <a:endParaRPr lang="en-US" sz="2400" i="0" dirty="0">
              <a:solidFill>
                <a:srgbClr val="000000"/>
              </a:solidFill>
            </a:endParaRPr>
          </a:p>
          <a:p>
            <a:pPr marL="0" indent="0" algn="just"/>
            <a:r>
              <a:rPr lang="en-US" sz="2200" i="0" dirty="0" smtClean="0">
                <a:solidFill>
                  <a:srgbClr val="000000"/>
                </a:solidFill>
              </a:rPr>
              <a:t>Example: </a:t>
            </a:r>
          </a:p>
          <a:p>
            <a:pPr marL="0" indent="0" algn="just">
              <a:lnSpc>
                <a:spcPct val="100000"/>
              </a:lnSpc>
            </a:pPr>
            <a:r>
              <a:rPr lang="en-US" sz="2200" i="0" dirty="0" smtClean="0">
                <a:solidFill>
                  <a:srgbClr val="000000"/>
                </a:solidFill>
              </a:rPr>
              <a:t>the </a:t>
            </a:r>
            <a:r>
              <a:rPr lang="en-US" sz="2200" i="0" dirty="0">
                <a:solidFill>
                  <a:srgbClr val="000000"/>
                </a:solidFill>
              </a:rPr>
              <a:t>Florida attorney general’s office investigated Nike for allegedly fixing the retail price of its shoes and clothing. It was concerned that Nike might be withholding items from retailers who were not selling its most expensive shoes at prices the company considered suitable.</a:t>
            </a:r>
          </a:p>
          <a:p>
            <a:pPr marL="0" indent="0" algn="l"/>
            <a:endParaRPr lang="en-US" sz="2200" i="0" dirty="0">
              <a:solidFill>
                <a:srgbClr val="000000"/>
              </a:solidFill>
            </a:endParaRPr>
          </a:p>
          <a:p>
            <a:pPr marL="0" indent="0" algn="just"/>
            <a:endParaRPr lang="en-US" sz="2400" i="0" dirty="0">
              <a:solidFill>
                <a:srgbClr val="000000"/>
              </a:solidFill>
            </a:endParaRPr>
          </a:p>
        </p:txBody>
      </p:sp>
    </p:spTree>
    <p:extLst>
      <p:ext uri="{BB962C8B-B14F-4D97-AF65-F5344CB8AC3E}">
        <p14:creationId xmlns:p14="http://schemas.microsoft.com/office/powerpoint/2010/main" val="346398321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677333" y="1052339"/>
            <a:ext cx="10625889" cy="736246"/>
          </a:xfrm>
        </p:spPr>
        <p:txBody>
          <a:bodyPr>
            <a:noAutofit/>
          </a:bodyPr>
          <a:lstStyle/>
          <a:p>
            <a:r>
              <a:rPr lang="en-US" sz="3600" dirty="0">
                <a:solidFill>
                  <a:srgbClr val="007FA3"/>
                </a:solidFill>
              </a:rPr>
              <a:t>Public Policy and Pricing</a:t>
            </a:r>
            <a:endParaRPr lang="en-US" sz="3600" b="1" dirty="0">
              <a:solidFill>
                <a:srgbClr val="007FA3"/>
              </a:solidFill>
            </a:endParaRPr>
          </a:p>
        </p:txBody>
      </p:sp>
      <p:sp>
        <p:nvSpPr>
          <p:cNvPr id="3" name="Content Placeholder 2"/>
          <p:cNvSpPr>
            <a:spLocks noGrp="1"/>
          </p:cNvSpPr>
          <p:nvPr>
            <p:ph idx="1"/>
          </p:nvPr>
        </p:nvSpPr>
        <p:spPr>
          <a:xfrm>
            <a:off x="677333" y="1876510"/>
            <a:ext cx="9770533" cy="574292"/>
          </a:xfrm>
        </p:spPr>
        <p:txBody>
          <a:bodyPr>
            <a:noAutofit/>
          </a:bodyPr>
          <a:lstStyle/>
          <a:p>
            <a:pPr marL="0" indent="0">
              <a:buNone/>
            </a:pPr>
            <a:r>
              <a:rPr lang="en-US" sz="3200" b="1" dirty="0"/>
              <a:t>Pricing Across Channel Levels</a:t>
            </a:r>
            <a:endParaRPr lang="en-US" sz="3200" dirty="0"/>
          </a:p>
        </p:txBody>
      </p:sp>
      <p:sp>
        <p:nvSpPr>
          <p:cNvPr id="2" name="Content Placeholder 1"/>
          <p:cNvSpPr>
            <a:spLocks noGrp="1"/>
          </p:cNvSpPr>
          <p:nvPr>
            <p:ph type="body" sz="quarter" idx="13"/>
          </p:nvPr>
        </p:nvSpPr>
        <p:spPr>
          <a:xfrm>
            <a:off x="677333" y="2656223"/>
            <a:ext cx="10905067" cy="3149599"/>
          </a:xfrm>
        </p:spPr>
        <p:txBody>
          <a:bodyPr>
            <a:noAutofit/>
          </a:bodyPr>
          <a:lstStyle/>
          <a:p>
            <a:pPr marL="0" indent="0" algn="l"/>
            <a:r>
              <a:rPr lang="en-US" sz="2800" b="1" i="0" dirty="0">
                <a:solidFill>
                  <a:srgbClr val="000000"/>
                </a:solidFill>
              </a:rPr>
              <a:t>Price discrimination</a:t>
            </a:r>
          </a:p>
          <a:p>
            <a:pPr marL="0" indent="0" algn="l">
              <a:lnSpc>
                <a:spcPct val="30000"/>
              </a:lnSpc>
            </a:pPr>
            <a:endParaRPr lang="en-US" sz="2400" b="1" i="0" dirty="0" smtClean="0">
              <a:solidFill>
                <a:srgbClr val="000000"/>
              </a:solidFill>
            </a:endParaRPr>
          </a:p>
          <a:p>
            <a:pPr marL="0" indent="0" algn="l">
              <a:lnSpc>
                <a:spcPct val="100000"/>
              </a:lnSpc>
            </a:pPr>
            <a:r>
              <a:rPr lang="en-US" sz="2400" b="1" i="0" dirty="0" smtClean="0">
                <a:solidFill>
                  <a:srgbClr val="000000"/>
                </a:solidFill>
              </a:rPr>
              <a:t>Robinson-</a:t>
            </a:r>
            <a:r>
              <a:rPr lang="en-US" sz="2400" b="1" i="0" dirty="0" err="1" smtClean="0">
                <a:solidFill>
                  <a:srgbClr val="000000"/>
                </a:solidFill>
              </a:rPr>
              <a:t>Patman</a:t>
            </a:r>
            <a:r>
              <a:rPr lang="en-US" sz="2400" b="1" i="0" dirty="0" smtClean="0">
                <a:solidFill>
                  <a:srgbClr val="000000"/>
                </a:solidFill>
              </a:rPr>
              <a:t> </a:t>
            </a:r>
            <a:r>
              <a:rPr lang="en-US" sz="2400" b="1" i="0" dirty="0">
                <a:solidFill>
                  <a:srgbClr val="000000"/>
                </a:solidFill>
              </a:rPr>
              <a:t>Act</a:t>
            </a:r>
            <a:r>
              <a:rPr lang="en-US" sz="2400" i="0" dirty="0">
                <a:solidFill>
                  <a:srgbClr val="000000"/>
                </a:solidFill>
              </a:rPr>
              <a:t> prevents unfair price discrimination by ensuring that the seller offer the same price terms to customers at a given level of trade.</a:t>
            </a:r>
          </a:p>
          <a:p>
            <a:pPr marL="457200" indent="-457200" algn="l">
              <a:lnSpc>
                <a:spcPct val="50000"/>
              </a:lnSpc>
            </a:pPr>
            <a:endParaRPr lang="en-US" sz="2400" b="1" i="0" dirty="0" smtClean="0">
              <a:solidFill>
                <a:srgbClr val="000000"/>
              </a:solidFill>
            </a:endParaRPr>
          </a:p>
          <a:p>
            <a:pPr marL="457200" indent="-457200" algn="l">
              <a:lnSpc>
                <a:spcPct val="100000"/>
              </a:lnSpc>
            </a:pPr>
            <a:r>
              <a:rPr lang="en-US" sz="2400" b="1" i="0" dirty="0" smtClean="0">
                <a:solidFill>
                  <a:srgbClr val="000000"/>
                </a:solidFill>
              </a:rPr>
              <a:t>Price </a:t>
            </a:r>
            <a:r>
              <a:rPr lang="en-US" sz="2400" b="1" i="0" dirty="0">
                <a:solidFill>
                  <a:srgbClr val="000000"/>
                </a:solidFill>
              </a:rPr>
              <a:t>discrimination </a:t>
            </a:r>
            <a:r>
              <a:rPr lang="en-US" sz="2400" i="0" dirty="0">
                <a:solidFill>
                  <a:srgbClr val="000000"/>
                </a:solidFill>
              </a:rPr>
              <a:t>is allowed if the seller:</a:t>
            </a:r>
          </a:p>
          <a:p>
            <a:pPr marL="234950" lvl="1" indent="-234950">
              <a:lnSpc>
                <a:spcPct val="100000"/>
              </a:lnSpc>
              <a:buClr>
                <a:srgbClr val="0088B8"/>
              </a:buClr>
            </a:pPr>
            <a:r>
              <a:rPr lang="en-US" dirty="0"/>
              <a:t>can prove that costs differ when selling to different retailers</a:t>
            </a:r>
          </a:p>
          <a:p>
            <a:pPr marL="234950" lvl="1" indent="-234950">
              <a:lnSpc>
                <a:spcPct val="100000"/>
              </a:lnSpc>
              <a:buClr>
                <a:srgbClr val="0088B8"/>
              </a:buClr>
            </a:pPr>
            <a:r>
              <a:rPr lang="en-US" dirty="0"/>
              <a:t>manufactures different qualities of the same product for different retailers</a:t>
            </a:r>
          </a:p>
        </p:txBody>
      </p:sp>
    </p:spTree>
    <p:extLst>
      <p:ext uri="{BB962C8B-B14F-4D97-AF65-F5344CB8AC3E}">
        <p14:creationId xmlns:p14="http://schemas.microsoft.com/office/powerpoint/2010/main" val="22491045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677333" y="553495"/>
            <a:ext cx="10404232" cy="712800"/>
          </a:xfrm>
        </p:spPr>
        <p:txBody>
          <a:bodyPr>
            <a:noAutofit/>
          </a:bodyPr>
          <a:lstStyle/>
          <a:p>
            <a:r>
              <a:rPr lang="en-US" sz="3600" dirty="0">
                <a:solidFill>
                  <a:srgbClr val="007FA3"/>
                </a:solidFill>
              </a:rPr>
              <a:t>Public Policy and Pricing</a:t>
            </a:r>
            <a:endParaRPr lang="en-US" sz="3600" b="1" dirty="0">
              <a:solidFill>
                <a:srgbClr val="007FA3"/>
              </a:solidFill>
            </a:endParaRPr>
          </a:p>
        </p:txBody>
      </p:sp>
      <p:sp>
        <p:nvSpPr>
          <p:cNvPr id="3" name="Content Placeholder 2"/>
          <p:cNvSpPr>
            <a:spLocks noGrp="1"/>
          </p:cNvSpPr>
          <p:nvPr>
            <p:ph idx="1"/>
          </p:nvPr>
        </p:nvSpPr>
        <p:spPr>
          <a:xfrm>
            <a:off x="677333" y="1465227"/>
            <a:ext cx="9770533" cy="574292"/>
          </a:xfrm>
        </p:spPr>
        <p:txBody>
          <a:bodyPr>
            <a:noAutofit/>
          </a:bodyPr>
          <a:lstStyle/>
          <a:p>
            <a:pPr marL="0" indent="0">
              <a:buNone/>
            </a:pPr>
            <a:r>
              <a:rPr lang="en-US" sz="3200" b="1" dirty="0"/>
              <a:t>Pricing Across Channel Levels</a:t>
            </a:r>
            <a:endParaRPr lang="en-US" sz="3200" dirty="0"/>
          </a:p>
        </p:txBody>
      </p:sp>
      <p:sp>
        <p:nvSpPr>
          <p:cNvPr id="2" name="Content Placeholder 1"/>
          <p:cNvSpPr>
            <a:spLocks noGrp="1"/>
          </p:cNvSpPr>
          <p:nvPr>
            <p:ph type="body" sz="quarter" idx="13"/>
          </p:nvPr>
        </p:nvSpPr>
        <p:spPr>
          <a:xfrm>
            <a:off x="677333" y="2259391"/>
            <a:ext cx="11280205" cy="3716866"/>
          </a:xfrm>
        </p:spPr>
        <p:txBody>
          <a:bodyPr>
            <a:noAutofit/>
          </a:bodyPr>
          <a:lstStyle/>
          <a:p>
            <a:pPr marL="0" indent="0" algn="l">
              <a:lnSpc>
                <a:spcPct val="100000"/>
              </a:lnSpc>
            </a:pPr>
            <a:r>
              <a:rPr lang="en-US" sz="2400" b="1" i="0" dirty="0">
                <a:solidFill>
                  <a:srgbClr val="000000"/>
                </a:solidFill>
              </a:rPr>
              <a:t>Deceptive pricing </a:t>
            </a:r>
            <a:r>
              <a:rPr lang="en-US" sz="2400" i="0" dirty="0">
                <a:solidFill>
                  <a:srgbClr val="000000"/>
                </a:solidFill>
              </a:rPr>
              <a:t>occurs when a seller states prices or price savings that mislead consumers or are not actually available to consumers</a:t>
            </a:r>
            <a:r>
              <a:rPr lang="en-US" sz="2400" i="0" dirty="0" smtClean="0">
                <a:solidFill>
                  <a:srgbClr val="000000"/>
                </a:solidFill>
              </a:rPr>
              <a:t>. This might involve:</a:t>
            </a:r>
            <a:endParaRPr lang="en-US" sz="2400" i="0" dirty="0">
              <a:solidFill>
                <a:srgbClr val="000000"/>
              </a:solidFill>
            </a:endParaRPr>
          </a:p>
          <a:p>
            <a:pPr marL="280988" lvl="2" indent="-280988">
              <a:lnSpc>
                <a:spcPct val="100000"/>
              </a:lnSpc>
              <a:buClr>
                <a:srgbClr val="0088B8"/>
              </a:buClr>
            </a:pPr>
            <a:r>
              <a:rPr lang="en-US" sz="2400" dirty="0"/>
              <a:t>Bogus reference or comparison prices</a:t>
            </a:r>
          </a:p>
          <a:p>
            <a:pPr marL="280988" lvl="2" indent="-280988">
              <a:lnSpc>
                <a:spcPct val="100000"/>
              </a:lnSpc>
              <a:buClr>
                <a:srgbClr val="0088B8"/>
              </a:buClr>
            </a:pPr>
            <a:r>
              <a:rPr lang="en-US" sz="2400" dirty="0"/>
              <a:t>Scanner fraud and price </a:t>
            </a:r>
            <a:r>
              <a:rPr lang="en-US" sz="2400" dirty="0" smtClean="0"/>
              <a:t>confusion (the scanner-based computer system overcharges the customers)</a:t>
            </a:r>
          </a:p>
          <a:p>
            <a:pPr marL="0" lvl="2" indent="0">
              <a:buClr>
                <a:srgbClr val="0088B8"/>
              </a:buClr>
              <a:buNone/>
            </a:pPr>
            <a:endParaRPr lang="en-US" sz="2400" dirty="0" smtClean="0"/>
          </a:p>
          <a:p>
            <a:pPr marL="0" lvl="2" indent="0">
              <a:lnSpc>
                <a:spcPct val="100000"/>
              </a:lnSpc>
              <a:buClr>
                <a:srgbClr val="0088B8"/>
              </a:buClr>
              <a:buNone/>
            </a:pPr>
            <a:r>
              <a:rPr lang="en-US" sz="2400" dirty="0" smtClean="0"/>
              <a:t>Treating </a:t>
            </a:r>
            <a:r>
              <a:rPr lang="en-US" sz="2400" dirty="0"/>
              <a:t>customers fairly and making certain that they fully understand prices and pricing terms is an important part of building strong and lasting customer relationships.</a:t>
            </a:r>
          </a:p>
        </p:txBody>
      </p:sp>
    </p:spTree>
    <p:extLst>
      <p:ext uri="{BB962C8B-B14F-4D97-AF65-F5344CB8AC3E}">
        <p14:creationId xmlns:p14="http://schemas.microsoft.com/office/powerpoint/2010/main" val="27359092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816921" y="764734"/>
            <a:ext cx="10575089" cy="749923"/>
          </a:xfrm>
        </p:spPr>
        <p:txBody>
          <a:bodyPr>
            <a:noAutofit/>
          </a:bodyPr>
          <a:lstStyle/>
          <a:p>
            <a:r>
              <a:rPr lang="en-US" sz="3600" dirty="0">
                <a:solidFill>
                  <a:srgbClr val="007FA3"/>
                </a:solidFill>
              </a:rPr>
              <a:t>New Pricing Strategies</a:t>
            </a:r>
            <a:endParaRPr lang="en-US" sz="3600" b="1" dirty="0">
              <a:solidFill>
                <a:srgbClr val="007FA3"/>
              </a:solidFill>
            </a:endParaRPr>
          </a:p>
        </p:txBody>
      </p:sp>
      <p:sp>
        <p:nvSpPr>
          <p:cNvPr id="2" name="Content Placeholder 1"/>
          <p:cNvSpPr>
            <a:spLocks noGrp="1"/>
          </p:cNvSpPr>
          <p:nvPr>
            <p:ph type="body" sz="quarter" idx="13"/>
          </p:nvPr>
        </p:nvSpPr>
        <p:spPr>
          <a:xfrm>
            <a:off x="816921" y="1761065"/>
            <a:ext cx="10760789" cy="2226735"/>
          </a:xfrm>
        </p:spPr>
        <p:txBody>
          <a:bodyPr>
            <a:noAutofit/>
          </a:bodyPr>
          <a:lstStyle/>
          <a:p>
            <a:pPr marL="0" indent="0" algn="l"/>
            <a:r>
              <a:rPr lang="en-US" sz="2800" b="1" i="0" dirty="0">
                <a:solidFill>
                  <a:srgbClr val="000000"/>
                </a:solidFill>
              </a:rPr>
              <a:t>Market-skimming pricing</a:t>
            </a:r>
            <a:r>
              <a:rPr lang="en-US" sz="2800" i="0" dirty="0">
                <a:solidFill>
                  <a:srgbClr val="000000"/>
                </a:solidFill>
              </a:rPr>
              <a:t> strategy sets high initial prices to “skim” revenue layers from the market.</a:t>
            </a:r>
          </a:p>
          <a:p>
            <a:pPr marL="225425" lvl="1" indent="-225425">
              <a:buClr>
                <a:srgbClr val="007FA3"/>
              </a:buClr>
            </a:pPr>
            <a:endParaRPr lang="en-US" sz="2800" dirty="0" smtClean="0">
              <a:solidFill>
                <a:srgbClr val="000000"/>
              </a:solidFill>
            </a:endParaRPr>
          </a:p>
          <a:p>
            <a:pPr marL="225425" lvl="1" indent="-225425">
              <a:buClr>
                <a:srgbClr val="007FA3"/>
              </a:buClr>
            </a:pPr>
            <a:r>
              <a:rPr lang="en-US" sz="2800" dirty="0" smtClean="0">
                <a:solidFill>
                  <a:srgbClr val="000000"/>
                </a:solidFill>
              </a:rPr>
              <a:t>Product </a:t>
            </a:r>
            <a:r>
              <a:rPr lang="en-US" sz="2800" dirty="0">
                <a:solidFill>
                  <a:srgbClr val="000000"/>
                </a:solidFill>
              </a:rPr>
              <a:t>quality and image must support the price.</a:t>
            </a:r>
          </a:p>
          <a:p>
            <a:pPr marL="225425" lvl="1" indent="-225425">
              <a:buClr>
                <a:srgbClr val="0088B8"/>
              </a:buClr>
            </a:pPr>
            <a:endParaRPr lang="en-US" sz="2800" dirty="0" smtClean="0">
              <a:solidFill>
                <a:srgbClr val="000000"/>
              </a:solidFill>
            </a:endParaRPr>
          </a:p>
          <a:p>
            <a:pPr marL="225425" lvl="1" indent="-225425">
              <a:buClr>
                <a:srgbClr val="0088B8"/>
              </a:buClr>
            </a:pPr>
            <a:r>
              <a:rPr lang="en-US" sz="2800" dirty="0" smtClean="0">
                <a:solidFill>
                  <a:srgbClr val="000000"/>
                </a:solidFill>
              </a:rPr>
              <a:t>Buyers </a:t>
            </a:r>
            <a:r>
              <a:rPr lang="en-US" sz="2800" dirty="0">
                <a:solidFill>
                  <a:srgbClr val="000000"/>
                </a:solidFill>
              </a:rPr>
              <a:t>must want the product at the price.</a:t>
            </a:r>
          </a:p>
        </p:txBody>
      </p:sp>
    </p:spTree>
    <p:extLst>
      <p:ext uri="{BB962C8B-B14F-4D97-AF65-F5344CB8AC3E}">
        <p14:creationId xmlns:p14="http://schemas.microsoft.com/office/powerpoint/2010/main" val="17664821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27511" y="601005"/>
            <a:ext cx="5368089" cy="596277"/>
          </a:xfrm>
        </p:spPr>
        <p:txBody>
          <a:bodyPr>
            <a:noAutofit/>
          </a:bodyPr>
          <a:lstStyle/>
          <a:p>
            <a:r>
              <a:rPr lang="en-US" sz="3600" b="1" dirty="0">
                <a:solidFill>
                  <a:srgbClr val="007FA3"/>
                </a:solidFill>
              </a:rPr>
              <a:t>New Pricing Strategies</a:t>
            </a:r>
          </a:p>
        </p:txBody>
      </p:sp>
      <p:sp>
        <p:nvSpPr>
          <p:cNvPr id="23554" name="Content Placeholder 4"/>
          <p:cNvSpPr>
            <a:spLocks noGrp="1"/>
          </p:cNvSpPr>
          <p:nvPr>
            <p:ph idx="1"/>
          </p:nvPr>
        </p:nvSpPr>
        <p:spPr>
          <a:xfrm>
            <a:off x="786136" y="1545147"/>
            <a:ext cx="7007366" cy="3250117"/>
          </a:xfrm>
        </p:spPr>
        <p:txBody>
          <a:bodyPr>
            <a:normAutofit/>
          </a:bodyPr>
          <a:lstStyle/>
          <a:p>
            <a:pPr marL="0" indent="0">
              <a:lnSpc>
                <a:spcPct val="100000"/>
              </a:lnSpc>
              <a:buNone/>
            </a:pPr>
            <a:r>
              <a:rPr lang="en-US" sz="2400" b="1" dirty="0"/>
              <a:t>Market-penetration pricing </a:t>
            </a:r>
            <a:r>
              <a:rPr lang="en-US" sz="2400" dirty="0"/>
              <a:t>involves setting a low price for a new product in order to attract a large number of buyers and a large market share.</a:t>
            </a:r>
          </a:p>
          <a:p>
            <a:pPr>
              <a:lnSpc>
                <a:spcPct val="90000"/>
              </a:lnSpc>
            </a:pPr>
            <a:endParaRPr lang="en-US" sz="2250" dirty="0"/>
          </a:p>
        </p:txBody>
      </p:sp>
      <p:pic>
        <p:nvPicPr>
          <p:cNvPr id="1026" name="Picture 2" descr="Photo shows a woman in the ocean on a surfboard.&#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9651" y="595924"/>
            <a:ext cx="3753812" cy="551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73144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75212" y="1195753"/>
            <a:ext cx="9059631" cy="645555"/>
          </a:xfrm>
        </p:spPr>
        <p:txBody>
          <a:bodyPr>
            <a:noAutofit/>
          </a:bodyPr>
          <a:lstStyle/>
          <a:p>
            <a:r>
              <a:rPr lang="en-US" sz="3600" b="1" dirty="0">
                <a:solidFill>
                  <a:srgbClr val="007FA3"/>
                </a:solidFill>
              </a:rPr>
              <a:t>Learning Objective 2</a:t>
            </a:r>
          </a:p>
        </p:txBody>
      </p:sp>
      <p:sp>
        <p:nvSpPr>
          <p:cNvPr id="16385" name="Content Placeholder 3"/>
          <p:cNvSpPr>
            <a:spLocks noGrp="1" noChangeArrowheads="1"/>
          </p:cNvSpPr>
          <p:nvPr>
            <p:ph idx="1"/>
          </p:nvPr>
        </p:nvSpPr>
        <p:spPr>
          <a:xfrm>
            <a:off x="675212" y="2047372"/>
            <a:ext cx="10879014" cy="1005318"/>
          </a:xfrm>
        </p:spPr>
        <p:txBody>
          <a:bodyPr>
            <a:noAutofit/>
          </a:bodyPr>
          <a:lstStyle/>
          <a:p>
            <a:pPr marL="0" indent="0">
              <a:lnSpc>
                <a:spcPct val="100000"/>
              </a:lnSpc>
              <a:buNone/>
            </a:pPr>
            <a:r>
              <a:rPr lang="en-US" sz="2400" dirty="0"/>
              <a:t>Explain how companies find a set of prices that maximizes the profits from the total product mix.</a:t>
            </a:r>
          </a:p>
          <a:p>
            <a:pPr marL="0" indent="0">
              <a:lnSpc>
                <a:spcPct val="100000"/>
              </a:lnSpc>
              <a:buNone/>
            </a:pPr>
            <a:r>
              <a:rPr lang="en-US" sz="3200" b="1" dirty="0">
                <a:latin typeface="Calibri" panose="020F0502020204030204" pitchFamily="34" charset="0"/>
              </a:rPr>
              <a:t>	</a:t>
            </a:r>
            <a:endParaRPr lang="en-US" sz="32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154654339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1728671" y="703385"/>
            <a:ext cx="8878369" cy="783138"/>
          </a:xfrm>
        </p:spPr>
        <p:txBody>
          <a:bodyPr>
            <a:noAutofit/>
          </a:bodyPr>
          <a:lstStyle/>
          <a:p>
            <a:pPr algn="ctr"/>
            <a:r>
              <a:rPr lang="en-US" sz="3600" dirty="0">
                <a:solidFill>
                  <a:srgbClr val="007FA3"/>
                </a:solidFill>
              </a:rPr>
              <a:t>Product Mix Pricing Strategies</a:t>
            </a:r>
            <a:endParaRPr lang="en-US" sz="3600" b="1" dirty="0">
              <a:solidFill>
                <a:srgbClr val="007FA3"/>
              </a:solidFill>
            </a:endParaRPr>
          </a:p>
        </p:txBody>
      </p:sp>
      <p:graphicFrame>
        <p:nvGraphicFramePr>
          <p:cNvPr id="6" name="Diagram 5"/>
          <p:cNvGraphicFramePr/>
          <p:nvPr>
            <p:extLst>
              <p:ext uri="{D42A27DB-BD31-4B8C-83A1-F6EECF244321}">
                <p14:modId xmlns:p14="http://schemas.microsoft.com/office/powerpoint/2010/main" val="3980790929"/>
              </p:ext>
            </p:extLst>
          </p:nvPr>
        </p:nvGraphicFramePr>
        <p:xfrm>
          <a:off x="2095500" y="1486523"/>
          <a:ext cx="8263466" cy="4437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372029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38382" y="861143"/>
            <a:ext cx="10257003" cy="558055"/>
          </a:xfrm>
        </p:spPr>
        <p:txBody>
          <a:bodyPr>
            <a:noAutofit/>
          </a:bodyPr>
          <a:lstStyle/>
          <a:p>
            <a:r>
              <a:rPr lang="en-US" sz="3600" dirty="0">
                <a:solidFill>
                  <a:srgbClr val="007FA3"/>
                </a:solidFill>
              </a:rPr>
              <a:t>Product Mix Pricing Strategies</a:t>
            </a:r>
            <a:endParaRPr lang="en-US" sz="3600" b="1" dirty="0">
              <a:solidFill>
                <a:srgbClr val="007FA3"/>
              </a:solidFill>
            </a:endParaRPr>
          </a:p>
        </p:txBody>
      </p:sp>
      <p:sp>
        <p:nvSpPr>
          <p:cNvPr id="3" name="Content Placeholder 2"/>
          <p:cNvSpPr>
            <a:spLocks noGrp="1"/>
          </p:cNvSpPr>
          <p:nvPr>
            <p:ph idx="1"/>
          </p:nvPr>
        </p:nvSpPr>
        <p:spPr>
          <a:xfrm>
            <a:off x="838382" y="1701397"/>
            <a:ext cx="8572318" cy="561527"/>
          </a:xfrm>
        </p:spPr>
        <p:txBody>
          <a:bodyPr>
            <a:normAutofit/>
          </a:bodyPr>
          <a:lstStyle/>
          <a:p>
            <a:pPr marL="0" indent="0">
              <a:buNone/>
            </a:pPr>
            <a:r>
              <a:rPr lang="en-US" sz="3200" b="1" dirty="0"/>
              <a:t>Product Line and Optional Product Pricing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38382" y="2494323"/>
            <a:ext cx="10934518" cy="1315677"/>
          </a:xfrm>
        </p:spPr>
        <p:txBody>
          <a:bodyPr>
            <a:noAutofit/>
          </a:bodyPr>
          <a:lstStyle/>
          <a:p>
            <a:pPr marL="0" indent="0" algn="l">
              <a:lnSpc>
                <a:spcPct val="100000"/>
              </a:lnSpc>
            </a:pPr>
            <a:r>
              <a:rPr lang="en-US" sz="2400" b="1" i="0" dirty="0">
                <a:solidFill>
                  <a:srgbClr val="000000"/>
                </a:solidFill>
              </a:rPr>
              <a:t>Product line pricing</a:t>
            </a:r>
            <a:r>
              <a:rPr lang="en-US" sz="2400" i="0" dirty="0">
                <a:solidFill>
                  <a:srgbClr val="000000"/>
                </a:solidFill>
              </a:rPr>
              <a:t> takes into account the cost differences between products in the line, customer evaluations of their features, and competitors’ prices</a:t>
            </a:r>
            <a:r>
              <a:rPr lang="en-US" sz="2400" i="0" dirty="0" smtClean="0">
                <a:solidFill>
                  <a:srgbClr val="000000"/>
                </a:solidFill>
              </a:rPr>
              <a:t>. </a:t>
            </a:r>
            <a:r>
              <a:rPr lang="en-US" sz="2400" i="0" dirty="0">
                <a:solidFill>
                  <a:srgbClr val="000000"/>
                </a:solidFill>
              </a:rPr>
              <a:t>The product line could include a broad range of prices for the various products.</a:t>
            </a:r>
          </a:p>
          <a:p>
            <a:pPr marL="0" indent="0" algn="l">
              <a:lnSpc>
                <a:spcPct val="50000"/>
              </a:lnSpc>
            </a:pPr>
            <a:endParaRPr lang="en-US" sz="2400" i="0" dirty="0">
              <a:solidFill>
                <a:srgbClr val="000000"/>
              </a:solidFill>
            </a:endParaRPr>
          </a:p>
          <a:p>
            <a:pPr marL="0" indent="0" algn="l">
              <a:lnSpc>
                <a:spcPct val="100000"/>
              </a:lnSpc>
            </a:pPr>
            <a:r>
              <a:rPr lang="en-US" sz="2400" b="1" i="0" dirty="0" smtClean="0">
                <a:solidFill>
                  <a:srgbClr val="000000"/>
                </a:solidFill>
              </a:rPr>
              <a:t>Optional-product</a:t>
            </a:r>
            <a:r>
              <a:rPr lang="en-US" sz="2400" i="0" dirty="0" smtClean="0">
                <a:solidFill>
                  <a:srgbClr val="000000"/>
                </a:solidFill>
              </a:rPr>
              <a:t> </a:t>
            </a:r>
            <a:r>
              <a:rPr lang="en-US" sz="2400" b="1" i="0" dirty="0">
                <a:solidFill>
                  <a:srgbClr val="000000"/>
                </a:solidFill>
              </a:rPr>
              <a:t>pricing</a:t>
            </a:r>
            <a:r>
              <a:rPr lang="en-US" sz="2400" i="0" dirty="0">
                <a:solidFill>
                  <a:srgbClr val="000000"/>
                </a:solidFill>
              </a:rPr>
              <a:t> takes into account optional or accessory products along with the main product</a:t>
            </a:r>
            <a:r>
              <a:rPr lang="en-US" sz="2400" i="0" dirty="0" smtClean="0">
                <a:solidFill>
                  <a:srgbClr val="000000"/>
                </a:solidFill>
              </a:rPr>
              <a:t>. For example, when ordering a new laptop, the buyer can select from an array of processors, hard drives, software options. </a:t>
            </a:r>
            <a:r>
              <a:rPr lang="en-US" sz="2400" i="0" dirty="0">
                <a:solidFill>
                  <a:srgbClr val="000000"/>
                </a:solidFill>
              </a:rPr>
              <a:t>Companies must decide which items to include in the base price and which to offer as options. </a:t>
            </a:r>
          </a:p>
        </p:txBody>
      </p:sp>
    </p:spTree>
    <p:extLst>
      <p:ext uri="{BB962C8B-B14F-4D97-AF65-F5344CB8AC3E}">
        <p14:creationId xmlns:p14="http://schemas.microsoft.com/office/powerpoint/2010/main" val="37272094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448511" y="343523"/>
            <a:ext cx="11110443" cy="805339"/>
          </a:xfrm>
        </p:spPr>
        <p:txBody>
          <a:bodyPr>
            <a:noAutofit/>
          </a:bodyPr>
          <a:lstStyle/>
          <a:p>
            <a:r>
              <a:rPr lang="en-US" sz="3600" b="1" dirty="0">
                <a:solidFill>
                  <a:srgbClr val="007FA3"/>
                </a:solidFill>
              </a:rPr>
              <a:t>Product Mix Pricing Strategies</a:t>
            </a:r>
          </a:p>
        </p:txBody>
      </p:sp>
      <p:sp>
        <p:nvSpPr>
          <p:cNvPr id="23554" name="Content Placeholder 4"/>
          <p:cNvSpPr>
            <a:spLocks noGrp="1"/>
          </p:cNvSpPr>
          <p:nvPr>
            <p:ph idx="1"/>
          </p:nvPr>
        </p:nvSpPr>
        <p:spPr>
          <a:xfrm>
            <a:off x="448511" y="1415225"/>
            <a:ext cx="5533189" cy="1415062"/>
          </a:xfrm>
        </p:spPr>
        <p:txBody>
          <a:bodyPr>
            <a:normAutofit fontScale="92500" lnSpcReduction="10000"/>
          </a:bodyPr>
          <a:lstStyle/>
          <a:p>
            <a:pPr marL="0" indent="0">
              <a:lnSpc>
                <a:spcPct val="120000"/>
              </a:lnSpc>
              <a:buNone/>
            </a:pPr>
            <a:r>
              <a:rPr lang="en-US" b="1" dirty="0" smtClean="0"/>
              <a:t>Captive-product </a:t>
            </a:r>
            <a:r>
              <a:rPr lang="en-US" b="1" dirty="0"/>
              <a:t>pricing</a:t>
            </a:r>
            <a:r>
              <a:rPr lang="en-US" dirty="0"/>
              <a:t> sets prices of products that must be used along with the main product.</a:t>
            </a:r>
          </a:p>
          <a:p>
            <a:pPr marL="0" indent="0">
              <a:lnSpc>
                <a:spcPct val="120000"/>
              </a:lnSpc>
              <a:buNone/>
            </a:pPr>
            <a:endParaRPr lang="en-US" sz="2250" dirty="0"/>
          </a:p>
        </p:txBody>
      </p:sp>
      <p:pic>
        <p:nvPicPr>
          <p:cNvPr id="2050" name="Picture 2" descr="Photo shows the hands of a man holding a Kindle. On the table where he is sitting, there are books and a cup of coffe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3394" y="1415225"/>
            <a:ext cx="3777705" cy="4236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92177" y="2575279"/>
            <a:ext cx="6801400" cy="1938992"/>
          </a:xfrm>
          <a:prstGeom prst="rect">
            <a:avLst/>
          </a:prstGeom>
        </p:spPr>
        <p:txBody>
          <a:bodyPr wrap="square">
            <a:spAutoFit/>
          </a:bodyPr>
          <a:lstStyle/>
          <a:p>
            <a:pPr algn="just"/>
            <a:endParaRPr lang="en-US" sz="2400" dirty="0"/>
          </a:p>
          <a:p>
            <a:pPr algn="just"/>
            <a:r>
              <a:rPr lang="en-US" sz="2400" dirty="0" smtClean="0"/>
              <a:t>Examples </a:t>
            </a:r>
            <a:r>
              <a:rPr lang="en-US" sz="2400" dirty="0"/>
              <a:t>of captive products are razor blade cartridges, </a:t>
            </a:r>
            <a:r>
              <a:rPr lang="en-US" sz="2400" dirty="0" smtClean="0"/>
              <a:t>printer cartridges. </a:t>
            </a:r>
            <a:r>
              <a:rPr lang="en-US" sz="2400" dirty="0"/>
              <a:t>Producers of the main products often price them low and set high markups on the supplies. </a:t>
            </a:r>
          </a:p>
        </p:txBody>
      </p:sp>
    </p:spTree>
    <p:extLst>
      <p:ext uri="{BB962C8B-B14F-4D97-AF65-F5344CB8AC3E}">
        <p14:creationId xmlns:p14="http://schemas.microsoft.com/office/powerpoint/2010/main" val="154880096"/>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6144</TotalTime>
  <Words>5659</Words>
  <Application>Microsoft Office PowerPoint</Application>
  <PresentationFormat>Widescreen</PresentationFormat>
  <Paragraphs>367</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ＭＳ Ｐゴシック</vt:lpstr>
      <vt:lpstr>Arial</vt:lpstr>
      <vt:lpstr>Calibri</vt:lpstr>
      <vt:lpstr>Verdana</vt:lpstr>
      <vt:lpstr>Wingdings</vt:lpstr>
      <vt:lpstr>ヒラギノ角ゴ Pro W3</vt:lpstr>
      <vt:lpstr>Office Theme</vt:lpstr>
      <vt:lpstr>Principles of Marketing Seventeenth Edition</vt:lpstr>
      <vt:lpstr>Learning Objectives</vt:lpstr>
      <vt:lpstr>Learning Objective 1</vt:lpstr>
      <vt:lpstr>New Pricing Strategies</vt:lpstr>
      <vt:lpstr>New Pricing Strategies</vt:lpstr>
      <vt:lpstr>Learning Objective 2</vt:lpstr>
      <vt:lpstr>Product Mix Pricing Strategies</vt:lpstr>
      <vt:lpstr>Product Mix Pricing Strategies</vt:lpstr>
      <vt:lpstr>Product Mix Pricing Strategies</vt:lpstr>
      <vt:lpstr>Product Mix Pricing Strategies</vt:lpstr>
      <vt:lpstr>Learning Objective 3</vt:lpstr>
      <vt:lpstr>Price Adjustment Strategies</vt:lpstr>
      <vt:lpstr>Price Adjustment Strategies</vt:lpstr>
      <vt:lpstr>Price Adjustment Strategies</vt:lpstr>
      <vt:lpstr>Price Adjustment Strategies</vt:lpstr>
      <vt:lpstr>Price Adjustment Strategies</vt:lpstr>
      <vt:lpstr>Price Adjustment Strategies</vt:lpstr>
      <vt:lpstr>Price Adjustment Strategies</vt:lpstr>
      <vt:lpstr>Price Adjustment Strategies</vt:lpstr>
      <vt:lpstr>Price Adjustment Strategies</vt:lpstr>
      <vt:lpstr>Price Adjustment Strategies</vt:lpstr>
      <vt:lpstr>Price Adjustment Strategies</vt:lpstr>
      <vt:lpstr>Price Adjustment Strategies</vt:lpstr>
      <vt:lpstr>Learning Objective 4</vt:lpstr>
      <vt:lpstr>Price Changes</vt:lpstr>
      <vt:lpstr>Price Changes</vt:lpstr>
      <vt:lpstr>Price Changes</vt:lpstr>
      <vt:lpstr>Price Changes</vt:lpstr>
      <vt:lpstr>Learning Objective 5</vt:lpstr>
      <vt:lpstr>Public Policy and Pricing</vt:lpstr>
      <vt:lpstr>Public Policy and Pricing</vt:lpstr>
      <vt:lpstr>Public Policy and Pricing</vt:lpstr>
      <vt:lpstr>Public Policy and Pricing</vt:lpstr>
      <vt:lpstr>Public Policy and Pricing</vt:lpstr>
      <vt:lpstr>Public Policy and Pricing</vt:lpstr>
    </vt:vector>
  </TitlesOfParts>
  <Manager>Karin Williams</Manager>
  <Company>Integra Software Services Pvt.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 Seventeenth Edition</dc:title>
  <dc:subject>Business</dc:subject>
  <dc:creator>Kotler</dc:creator>
  <cp:keywords>Marketing</cp:keywords>
  <dc:description/>
  <cp:lastModifiedBy>Reema A</cp:lastModifiedBy>
  <cp:revision>1250</cp:revision>
  <dcterms:created xsi:type="dcterms:W3CDTF">2014-08-17T17:56:33Z</dcterms:created>
  <dcterms:modified xsi:type="dcterms:W3CDTF">2020-02-25T12:28:28Z</dcterms:modified>
  <cp:category/>
</cp:coreProperties>
</file>